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813" r:id="rId2"/>
    <p:sldMasterId id="2147483872" r:id="rId3"/>
    <p:sldMasterId id="2147483885" r:id="rId4"/>
    <p:sldMasterId id="2147483904" r:id="rId5"/>
    <p:sldMasterId id="2147483916" r:id="rId6"/>
  </p:sldMasterIdLst>
  <p:notesMasterIdLst>
    <p:notesMasterId r:id="rId28"/>
  </p:notesMasterIdLst>
  <p:sldIdLst>
    <p:sldId id="520" r:id="rId7"/>
    <p:sldId id="525" r:id="rId8"/>
    <p:sldId id="526" r:id="rId9"/>
    <p:sldId id="527" r:id="rId10"/>
    <p:sldId id="616" r:id="rId11"/>
    <p:sldId id="617" r:id="rId12"/>
    <p:sldId id="524" r:id="rId13"/>
    <p:sldId id="555" r:id="rId14"/>
    <p:sldId id="621" r:id="rId15"/>
    <p:sldId id="270" r:id="rId16"/>
    <p:sldId id="519" r:id="rId17"/>
    <p:sldId id="522" r:id="rId18"/>
    <p:sldId id="567" r:id="rId19"/>
    <p:sldId id="619" r:id="rId20"/>
    <p:sldId id="568" r:id="rId21"/>
    <p:sldId id="612" r:id="rId22"/>
    <p:sldId id="620" r:id="rId23"/>
    <p:sldId id="547" r:id="rId24"/>
    <p:sldId id="571" r:id="rId25"/>
    <p:sldId id="574" r:id="rId26"/>
    <p:sldId id="53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Trim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4"/>
    <a:srgbClr val="1626C1"/>
    <a:srgbClr val="4E6DC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36" autoAdjust="0"/>
    <p:restoredTop sz="95205" autoAdjust="0"/>
  </p:normalViewPr>
  <p:slideViewPr>
    <p:cSldViewPr>
      <p:cViewPr varScale="1">
        <p:scale>
          <a:sx n="121" d="100"/>
          <a:sy n="121" d="100"/>
        </p:scale>
        <p:origin x="10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rimd/Desktop/Trim-Home/Archives%20and%20Statistics/Statistical%20research/GC%20(World)%20and%20GC-by-Divisions%20statistics/GC%20World%20Church%20statistics%201960%20onwards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rimd/Desktop/Trim-Home/Archives%20and%20Statistics/Statistical%20research/GC%20(World)%20and%20GC-by-Divisions%20statistics/GC%20World%20Church%20statistics%201960%20onwards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rimd/Desktop/Trim-Home/Archives%20and%20Statistics/Statistical%20research/GC%20(World)%20and%20GC-by-Divisions%20statistics/GC%20World%20Church%20statistics%201960%20onwards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oej\Documents\Former%20and%20Returned%20Members.xlsm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oej\Documents\Former%20and%20Returned%20Member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data!$C$167</c:f>
              <c:strCache>
                <c:ptCount val="1"/>
                <c:pt idx="0">
                  <c:v>Dropped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data!$B$168:$B$227</c:f>
              <c:numCache>
                <c:formatCode>General</c:formatCode>
                <c:ptCount val="60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data!$C$168:$C$227</c:f>
              <c:numCache>
                <c:formatCode>#,##0</c:formatCode>
                <c:ptCount val="60"/>
                <c:pt idx="0">
                  <c:v>24870</c:v>
                </c:pt>
                <c:pt idx="1">
                  <c:v>35740</c:v>
                </c:pt>
                <c:pt idx="2">
                  <c:v>43292</c:v>
                </c:pt>
                <c:pt idx="3">
                  <c:v>42831</c:v>
                </c:pt>
                <c:pt idx="4">
                  <c:v>47880</c:v>
                </c:pt>
                <c:pt idx="5">
                  <c:v>44256</c:v>
                </c:pt>
                <c:pt idx="6">
                  <c:v>66641</c:v>
                </c:pt>
                <c:pt idx="7">
                  <c:v>60017</c:v>
                </c:pt>
                <c:pt idx="8">
                  <c:v>64171</c:v>
                </c:pt>
                <c:pt idx="9">
                  <c:v>77789</c:v>
                </c:pt>
                <c:pt idx="10">
                  <c:v>59571</c:v>
                </c:pt>
                <c:pt idx="11">
                  <c:v>72746</c:v>
                </c:pt>
                <c:pt idx="12">
                  <c:v>80526</c:v>
                </c:pt>
                <c:pt idx="13">
                  <c:v>65360</c:v>
                </c:pt>
                <c:pt idx="14">
                  <c:v>68804</c:v>
                </c:pt>
                <c:pt idx="15">
                  <c:v>81817</c:v>
                </c:pt>
                <c:pt idx="16">
                  <c:v>93330</c:v>
                </c:pt>
                <c:pt idx="17">
                  <c:v>89415</c:v>
                </c:pt>
                <c:pt idx="18">
                  <c:v>108393</c:v>
                </c:pt>
                <c:pt idx="19">
                  <c:v>88273</c:v>
                </c:pt>
                <c:pt idx="20">
                  <c:v>87041</c:v>
                </c:pt>
                <c:pt idx="21">
                  <c:v>84363</c:v>
                </c:pt>
                <c:pt idx="22">
                  <c:v>94234</c:v>
                </c:pt>
                <c:pt idx="23">
                  <c:v>99839</c:v>
                </c:pt>
                <c:pt idx="24">
                  <c:v>110552</c:v>
                </c:pt>
                <c:pt idx="25">
                  <c:v>119886</c:v>
                </c:pt>
                <c:pt idx="26">
                  <c:v>122730</c:v>
                </c:pt>
                <c:pt idx="27">
                  <c:v>178329</c:v>
                </c:pt>
                <c:pt idx="28">
                  <c:v>147757</c:v>
                </c:pt>
                <c:pt idx="29">
                  <c:v>174482</c:v>
                </c:pt>
                <c:pt idx="30">
                  <c:v>179697</c:v>
                </c:pt>
                <c:pt idx="31">
                  <c:v>187833</c:v>
                </c:pt>
                <c:pt idx="32">
                  <c:v>191661</c:v>
                </c:pt>
                <c:pt idx="33">
                  <c:v>133149</c:v>
                </c:pt>
                <c:pt idx="34">
                  <c:v>111407</c:v>
                </c:pt>
                <c:pt idx="35">
                  <c:v>125439</c:v>
                </c:pt>
                <c:pt idx="36">
                  <c:v>153121</c:v>
                </c:pt>
                <c:pt idx="37">
                  <c:v>133440</c:v>
                </c:pt>
                <c:pt idx="38">
                  <c:v>136004</c:v>
                </c:pt>
                <c:pt idx="39">
                  <c:v>161791</c:v>
                </c:pt>
                <c:pt idx="40">
                  <c:v>243021</c:v>
                </c:pt>
                <c:pt idx="41">
                  <c:v>159364</c:v>
                </c:pt>
                <c:pt idx="42">
                  <c:v>210602</c:v>
                </c:pt>
                <c:pt idx="43">
                  <c:v>235544</c:v>
                </c:pt>
                <c:pt idx="44">
                  <c:v>242603</c:v>
                </c:pt>
                <c:pt idx="45">
                  <c:v>189302</c:v>
                </c:pt>
                <c:pt idx="46">
                  <c:v>264638</c:v>
                </c:pt>
                <c:pt idx="47">
                  <c:v>239672</c:v>
                </c:pt>
                <c:pt idx="48">
                  <c:v>220175</c:v>
                </c:pt>
                <c:pt idx="49">
                  <c:v>243863</c:v>
                </c:pt>
                <c:pt idx="50">
                  <c:v>203651</c:v>
                </c:pt>
                <c:pt idx="51">
                  <c:v>199781</c:v>
                </c:pt>
                <c:pt idx="52">
                  <c:v>197761</c:v>
                </c:pt>
                <c:pt idx="53">
                  <c:v>250333</c:v>
                </c:pt>
                <c:pt idx="54">
                  <c:v>229434</c:v>
                </c:pt>
                <c:pt idx="55">
                  <c:v>168286</c:v>
                </c:pt>
                <c:pt idx="56">
                  <c:v>209551</c:v>
                </c:pt>
                <c:pt idx="57">
                  <c:v>199956</c:v>
                </c:pt>
                <c:pt idx="58">
                  <c:v>180890</c:v>
                </c:pt>
                <c:pt idx="59">
                  <c:v>182066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EC-F642-AA85-3A96FFF19585}"/>
            </c:ext>
          </c:extLst>
        </c:ser>
        <c:ser>
          <c:idx val="1"/>
          <c:order val="1"/>
          <c:tx>
            <c:strRef>
              <c:f>data!$D$167</c:f>
              <c:strCache>
                <c:ptCount val="1"/>
                <c:pt idx="0">
                  <c:v>Missing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data!$B$168:$B$227</c:f>
              <c:numCache>
                <c:formatCode>General</c:formatCode>
                <c:ptCount val="60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data!$D$168:$D$227</c:f>
              <c:numCache>
                <c:formatCode>General</c:formatCode>
                <c:ptCount val="60"/>
                <c:pt idx="0" formatCode="#,##0">
                  <c:v>17230</c:v>
                </c:pt>
                <c:pt idx="33" formatCode="#,##0">
                  <c:v>108721</c:v>
                </c:pt>
                <c:pt idx="34" formatCode="#,##0">
                  <c:v>70596</c:v>
                </c:pt>
                <c:pt idx="35" formatCode="#,##0">
                  <c:v>87427</c:v>
                </c:pt>
                <c:pt idx="36" formatCode="#,##0">
                  <c:v>91823</c:v>
                </c:pt>
                <c:pt idx="37" formatCode="#,##0">
                  <c:v>93594</c:v>
                </c:pt>
                <c:pt idx="38" formatCode="#,##0">
                  <c:v>213720</c:v>
                </c:pt>
                <c:pt idx="39" formatCode="#,##0">
                  <c:v>201249</c:v>
                </c:pt>
                <c:pt idx="40" formatCode="#,##0">
                  <c:v>233330</c:v>
                </c:pt>
                <c:pt idx="41" formatCode="#,##0">
                  <c:v>108790</c:v>
                </c:pt>
                <c:pt idx="42" formatCode="#,##0">
                  <c:v>130507</c:v>
                </c:pt>
                <c:pt idx="43" formatCode="#,##0">
                  <c:v>227506</c:v>
                </c:pt>
                <c:pt idx="44" formatCode="#,##0">
                  <c:v>234000</c:v>
                </c:pt>
                <c:pt idx="45" formatCode="#,##0">
                  <c:v>167741</c:v>
                </c:pt>
                <c:pt idx="46" formatCode="#,##0">
                  <c:v>178755</c:v>
                </c:pt>
                <c:pt idx="47" formatCode="#,##0">
                  <c:v>214523</c:v>
                </c:pt>
                <c:pt idx="48" formatCode="#,##0">
                  <c:v>299304</c:v>
                </c:pt>
                <c:pt idx="49" formatCode="#,##0">
                  <c:v>257267</c:v>
                </c:pt>
                <c:pt idx="50" formatCode="#,##0">
                  <c:v>188046</c:v>
                </c:pt>
                <c:pt idx="51" formatCode="#,##0">
                  <c:v>134085</c:v>
                </c:pt>
                <c:pt idx="52" formatCode="#,##0">
                  <c:v>205705</c:v>
                </c:pt>
                <c:pt idx="53" formatCode="#,##0">
                  <c:v>252686</c:v>
                </c:pt>
                <c:pt idx="54" formatCode="#,##0">
                  <c:v>265059</c:v>
                </c:pt>
                <c:pt idx="55" formatCode="#,##0">
                  <c:v>291583</c:v>
                </c:pt>
                <c:pt idx="56" formatCode="#,##0">
                  <c:v>300113</c:v>
                </c:pt>
                <c:pt idx="57" formatCode="#,##0">
                  <c:v>257658</c:v>
                </c:pt>
                <c:pt idx="58" formatCode="#,##0">
                  <c:v>180890</c:v>
                </c:pt>
                <c:pt idx="59" formatCode="#,##0">
                  <c:v>181663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EC-F642-AA85-3A96FFF19585}"/>
            </c:ext>
          </c:extLst>
        </c:ser>
        <c:ser>
          <c:idx val="2"/>
          <c:order val="2"/>
          <c:tx>
            <c:strRef>
              <c:f>data!$E$167</c:f>
              <c:strCache>
                <c:ptCount val="1"/>
                <c:pt idx="0">
                  <c:v>Adjustments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data!$B$168:$B$227</c:f>
              <c:numCache>
                <c:formatCode>General</c:formatCode>
                <c:ptCount val="60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data!$E$168:$E$227</c:f>
              <c:numCache>
                <c:formatCode>#,##0</c:formatCode>
                <c:ptCount val="60"/>
                <c:pt idx="0">
                  <c:v>25</c:v>
                </c:pt>
                <c:pt idx="1">
                  <c:v>12538</c:v>
                </c:pt>
                <c:pt idx="2">
                  <c:v>11270</c:v>
                </c:pt>
                <c:pt idx="3">
                  <c:v>16952</c:v>
                </c:pt>
                <c:pt idx="4">
                  <c:v>15494</c:v>
                </c:pt>
                <c:pt idx="5">
                  <c:v>14724</c:v>
                </c:pt>
                <c:pt idx="6">
                  <c:v>15433</c:v>
                </c:pt>
                <c:pt idx="7">
                  <c:v>15524</c:v>
                </c:pt>
                <c:pt idx="8">
                  <c:v>22462</c:v>
                </c:pt>
                <c:pt idx="9">
                  <c:v>14736</c:v>
                </c:pt>
                <c:pt idx="10">
                  <c:v>15363</c:v>
                </c:pt>
                <c:pt idx="11">
                  <c:v>18391</c:v>
                </c:pt>
                <c:pt idx="12">
                  <c:v>24057</c:v>
                </c:pt>
                <c:pt idx="25">
                  <c:v>13</c:v>
                </c:pt>
                <c:pt idx="31">
                  <c:v>1</c:v>
                </c:pt>
                <c:pt idx="32">
                  <c:v>98805</c:v>
                </c:pt>
                <c:pt idx="33">
                  <c:v>69168</c:v>
                </c:pt>
                <c:pt idx="34">
                  <c:v>76413</c:v>
                </c:pt>
                <c:pt idx="35">
                  <c:v>23116</c:v>
                </c:pt>
                <c:pt idx="36">
                  <c:v>25455</c:v>
                </c:pt>
                <c:pt idx="37">
                  <c:v>124647</c:v>
                </c:pt>
                <c:pt idx="38">
                  <c:v>83118</c:v>
                </c:pt>
                <c:pt idx="39">
                  <c:v>323840</c:v>
                </c:pt>
                <c:pt idx="40">
                  <c:v>318981</c:v>
                </c:pt>
                <c:pt idx="41">
                  <c:v>244096</c:v>
                </c:pt>
                <c:pt idx="42">
                  <c:v>164856</c:v>
                </c:pt>
                <c:pt idx="43">
                  <c:v>337940</c:v>
                </c:pt>
                <c:pt idx="44">
                  <c:v>262212</c:v>
                </c:pt>
                <c:pt idx="45">
                  <c:v>79546</c:v>
                </c:pt>
                <c:pt idx="46">
                  <c:v>268300</c:v>
                </c:pt>
                <c:pt idx="47">
                  <c:v>314536</c:v>
                </c:pt>
                <c:pt idx="48">
                  <c:v>336962</c:v>
                </c:pt>
                <c:pt idx="49">
                  <c:v>443096</c:v>
                </c:pt>
                <c:pt idx="50">
                  <c:v>145016</c:v>
                </c:pt>
                <c:pt idx="51">
                  <c:v>60382</c:v>
                </c:pt>
                <c:pt idx="52">
                  <c:v>159739</c:v>
                </c:pt>
                <c:pt idx="53">
                  <c:v>108448</c:v>
                </c:pt>
                <c:pt idx="54">
                  <c:v>613021</c:v>
                </c:pt>
                <c:pt idx="55">
                  <c:v>104718</c:v>
                </c:pt>
                <c:pt idx="56">
                  <c:v>280224</c:v>
                </c:pt>
                <c:pt idx="57">
                  <c:v>503423</c:v>
                </c:pt>
                <c:pt idx="58">
                  <c:v>477808</c:v>
                </c:pt>
                <c:pt idx="59">
                  <c:v>533983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EC-F642-AA85-3A96FFF19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636661007"/>
        <c:axId val="637329167"/>
      </c:barChart>
      <c:catAx>
        <c:axId val="636661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637329167"/>
        <c:crosses val="autoZero"/>
        <c:auto val="1"/>
        <c:lblAlgn val="ctr"/>
        <c:lblOffset val="100"/>
        <c:noMultiLvlLbl val="0"/>
      </c:catAx>
      <c:valAx>
        <c:axId val="637329167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636661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strRef>
              <c:f>data!$G$167</c:f>
              <c:strCache>
                <c:ptCount val="1"/>
                <c:pt idx="0">
                  <c:v>Total Accessions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data!$B$168:$B$227</c:f>
              <c:numCache>
                <c:formatCode>General</c:formatCode>
                <c:ptCount val="60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data!$G$168:$G$227</c:f>
              <c:numCache>
                <c:formatCode>#,##0</c:formatCode>
                <c:ptCount val="60"/>
                <c:pt idx="0">
                  <c:v>125329</c:v>
                </c:pt>
                <c:pt idx="1">
                  <c:v>131406</c:v>
                </c:pt>
                <c:pt idx="2">
                  <c:v>140519</c:v>
                </c:pt>
                <c:pt idx="3">
                  <c:v>157359</c:v>
                </c:pt>
                <c:pt idx="4">
                  <c:v>171269</c:v>
                </c:pt>
                <c:pt idx="5">
                  <c:v>157766</c:v>
                </c:pt>
                <c:pt idx="6">
                  <c:v>175271</c:v>
                </c:pt>
                <c:pt idx="7">
                  <c:v>191883</c:v>
                </c:pt>
                <c:pt idx="8">
                  <c:v>215354</c:v>
                </c:pt>
                <c:pt idx="9">
                  <c:v>223890</c:v>
                </c:pt>
                <c:pt idx="10">
                  <c:v>220016</c:v>
                </c:pt>
                <c:pt idx="11">
                  <c:v>235169</c:v>
                </c:pt>
                <c:pt idx="12">
                  <c:v>243735</c:v>
                </c:pt>
                <c:pt idx="13">
                  <c:v>250608</c:v>
                </c:pt>
                <c:pt idx="14">
                  <c:v>280675</c:v>
                </c:pt>
                <c:pt idx="15">
                  <c:v>274767</c:v>
                </c:pt>
                <c:pt idx="16">
                  <c:v>301728</c:v>
                </c:pt>
                <c:pt idx="17">
                  <c:v>342416</c:v>
                </c:pt>
                <c:pt idx="18">
                  <c:v>376059</c:v>
                </c:pt>
                <c:pt idx="19">
                  <c:v>397135</c:v>
                </c:pt>
                <c:pt idx="20">
                  <c:v>406613</c:v>
                </c:pt>
                <c:pt idx="21">
                  <c:v>485985</c:v>
                </c:pt>
                <c:pt idx="22">
                  <c:v>475530</c:v>
                </c:pt>
                <c:pt idx="23">
                  <c:v>505250</c:v>
                </c:pt>
                <c:pt idx="24">
                  <c:v>587105</c:v>
                </c:pt>
                <c:pt idx="25">
                  <c:v>586912</c:v>
                </c:pt>
                <c:pt idx="26">
                  <c:v>567759</c:v>
                </c:pt>
                <c:pt idx="27">
                  <c:v>626176</c:v>
                </c:pt>
                <c:pt idx="28">
                  <c:v>654055</c:v>
                </c:pt>
                <c:pt idx="29">
                  <c:v>629710</c:v>
                </c:pt>
                <c:pt idx="30">
                  <c:v>659899</c:v>
                </c:pt>
                <c:pt idx="31">
                  <c:v>719679</c:v>
                </c:pt>
                <c:pt idx="32">
                  <c:v>744798</c:v>
                </c:pt>
                <c:pt idx="33">
                  <c:v>818754</c:v>
                </c:pt>
                <c:pt idx="34">
                  <c:v>1090848</c:v>
                </c:pt>
                <c:pt idx="35">
                  <c:v>1043843</c:v>
                </c:pt>
                <c:pt idx="36">
                  <c:v>961542</c:v>
                </c:pt>
                <c:pt idx="37">
                  <c:v>980920</c:v>
                </c:pt>
                <c:pt idx="38">
                  <c:v>991717</c:v>
                </c:pt>
                <c:pt idx="39">
                  <c:v>1071135</c:v>
                </c:pt>
                <c:pt idx="40">
                  <c:v>1057852</c:v>
                </c:pt>
                <c:pt idx="41">
                  <c:v>1107425</c:v>
                </c:pt>
                <c:pt idx="42">
                  <c:v>1040642</c:v>
                </c:pt>
                <c:pt idx="43">
                  <c:v>1033534</c:v>
                </c:pt>
                <c:pt idx="44">
                  <c:v>1055312</c:v>
                </c:pt>
                <c:pt idx="45">
                  <c:v>1050785</c:v>
                </c:pt>
                <c:pt idx="46">
                  <c:v>1139000</c:v>
                </c:pt>
                <c:pt idx="47">
                  <c:v>1114574</c:v>
                </c:pt>
                <c:pt idx="48">
                  <c:v>1091222</c:v>
                </c:pt>
                <c:pt idx="49">
                  <c:v>1167506</c:v>
                </c:pt>
                <c:pt idx="50">
                  <c:v>1229267</c:v>
                </c:pt>
                <c:pt idx="51">
                  <c:v>1314950</c:v>
                </c:pt>
                <c:pt idx="52">
                  <c:v>1325519</c:v>
                </c:pt>
                <c:pt idx="53">
                  <c:v>1366702</c:v>
                </c:pt>
                <c:pt idx="54">
                  <c:v>1292837</c:v>
                </c:pt>
                <c:pt idx="55">
                  <c:v>781426</c:v>
                </c:pt>
                <c:pt idx="56">
                  <c:v>1049695</c:v>
                </c:pt>
                <c:pt idx="57">
                  <c:v>1230651</c:v>
                </c:pt>
                <c:pt idx="58">
                  <c:v>1419231</c:v>
                </c:pt>
                <c:pt idx="59">
                  <c:v>1621331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E-9747-B786-22D841EF7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6104799"/>
        <c:axId val="819463439"/>
      </c:areaChart>
      <c:barChart>
        <c:barDir val="col"/>
        <c:grouping val="stacked"/>
        <c:varyColors val="0"/>
        <c:ser>
          <c:idx val="0"/>
          <c:order val="0"/>
          <c:tx>
            <c:strRef>
              <c:f>data!$F$167</c:f>
              <c:strCache>
                <c:ptCount val="1"/>
                <c:pt idx="0">
                  <c:v>Total Losses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numRef>
              <c:f>data!$B$168:$B$227</c:f>
              <c:numCache>
                <c:formatCode>General</c:formatCode>
                <c:ptCount val="60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data!$F$168:$F$227</c:f>
              <c:numCache>
                <c:formatCode>#,##0</c:formatCode>
                <c:ptCount val="60"/>
                <c:pt idx="0">
                  <c:v>42125</c:v>
                </c:pt>
                <c:pt idx="1">
                  <c:v>48278</c:v>
                </c:pt>
                <c:pt idx="2">
                  <c:v>54562</c:v>
                </c:pt>
                <c:pt idx="3">
                  <c:v>59783</c:v>
                </c:pt>
                <c:pt idx="4">
                  <c:v>63374</c:v>
                </c:pt>
                <c:pt idx="5">
                  <c:v>58980</c:v>
                </c:pt>
                <c:pt idx="6">
                  <c:v>82074</c:v>
                </c:pt>
                <c:pt idx="7">
                  <c:v>75541</c:v>
                </c:pt>
                <c:pt idx="8">
                  <c:v>86633</c:v>
                </c:pt>
                <c:pt idx="9">
                  <c:v>92525</c:v>
                </c:pt>
                <c:pt idx="10">
                  <c:v>74934</c:v>
                </c:pt>
                <c:pt idx="11">
                  <c:v>91137</c:v>
                </c:pt>
                <c:pt idx="12">
                  <c:v>104583</c:v>
                </c:pt>
                <c:pt idx="13">
                  <c:v>65360</c:v>
                </c:pt>
                <c:pt idx="14">
                  <c:v>68804</c:v>
                </c:pt>
                <c:pt idx="15">
                  <c:v>81817</c:v>
                </c:pt>
                <c:pt idx="16">
                  <c:v>93330</c:v>
                </c:pt>
                <c:pt idx="17">
                  <c:v>89415</c:v>
                </c:pt>
                <c:pt idx="18">
                  <c:v>108393</c:v>
                </c:pt>
                <c:pt idx="19">
                  <c:v>88273</c:v>
                </c:pt>
                <c:pt idx="20">
                  <c:v>87041</c:v>
                </c:pt>
                <c:pt idx="21">
                  <c:v>84363</c:v>
                </c:pt>
                <c:pt idx="22">
                  <c:v>94234</c:v>
                </c:pt>
                <c:pt idx="23">
                  <c:v>99839</c:v>
                </c:pt>
                <c:pt idx="24">
                  <c:v>110552</c:v>
                </c:pt>
                <c:pt idx="25">
                  <c:v>119899</c:v>
                </c:pt>
                <c:pt idx="26">
                  <c:v>122730</c:v>
                </c:pt>
                <c:pt idx="27">
                  <c:v>178329</c:v>
                </c:pt>
                <c:pt idx="28">
                  <c:v>147757</c:v>
                </c:pt>
                <c:pt idx="29">
                  <c:v>174482</c:v>
                </c:pt>
                <c:pt idx="30">
                  <c:v>179697</c:v>
                </c:pt>
                <c:pt idx="31">
                  <c:v>187834</c:v>
                </c:pt>
                <c:pt idx="32">
                  <c:v>290466</c:v>
                </c:pt>
                <c:pt idx="33">
                  <c:v>311038</c:v>
                </c:pt>
                <c:pt idx="34">
                  <c:v>258416</c:v>
                </c:pt>
                <c:pt idx="35">
                  <c:v>235982</c:v>
                </c:pt>
                <c:pt idx="36">
                  <c:v>270399</c:v>
                </c:pt>
                <c:pt idx="37">
                  <c:v>351681</c:v>
                </c:pt>
                <c:pt idx="38">
                  <c:v>432842</c:v>
                </c:pt>
                <c:pt idx="39">
                  <c:v>686880</c:v>
                </c:pt>
                <c:pt idx="40">
                  <c:v>795332</c:v>
                </c:pt>
                <c:pt idx="41">
                  <c:v>512250</c:v>
                </c:pt>
                <c:pt idx="42">
                  <c:v>505965</c:v>
                </c:pt>
                <c:pt idx="43">
                  <c:v>800990</c:v>
                </c:pt>
                <c:pt idx="44">
                  <c:v>738815</c:v>
                </c:pt>
                <c:pt idx="45">
                  <c:v>436589</c:v>
                </c:pt>
                <c:pt idx="46">
                  <c:v>711693</c:v>
                </c:pt>
                <c:pt idx="47">
                  <c:v>768731</c:v>
                </c:pt>
                <c:pt idx="48">
                  <c:v>856441</c:v>
                </c:pt>
                <c:pt idx="49">
                  <c:v>944226</c:v>
                </c:pt>
                <c:pt idx="50">
                  <c:v>536713</c:v>
                </c:pt>
                <c:pt idx="51">
                  <c:v>394248</c:v>
                </c:pt>
                <c:pt idx="52">
                  <c:v>563205</c:v>
                </c:pt>
                <c:pt idx="53">
                  <c:v>611467</c:v>
                </c:pt>
                <c:pt idx="54">
                  <c:v>1107514</c:v>
                </c:pt>
                <c:pt idx="55">
                  <c:v>564587</c:v>
                </c:pt>
                <c:pt idx="56">
                  <c:v>789888</c:v>
                </c:pt>
                <c:pt idx="57">
                  <c:v>961037</c:v>
                </c:pt>
                <c:pt idx="58">
                  <c:v>839588</c:v>
                </c:pt>
                <c:pt idx="59">
                  <c:v>897712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4E-9747-B786-22D841EF7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100"/>
        <c:axId val="696104799"/>
        <c:axId val="819463439"/>
      </c:barChart>
      <c:catAx>
        <c:axId val="69610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819463439"/>
        <c:crosses val="autoZero"/>
        <c:auto val="1"/>
        <c:lblAlgn val="ctr"/>
        <c:lblOffset val="100"/>
        <c:noMultiLvlLbl val="0"/>
      </c:catAx>
      <c:valAx>
        <c:axId val="819463439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69610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data!$H$165:$H$167</c:f>
              <c:strCache>
                <c:ptCount val="3"/>
                <c:pt idx="2">
                  <c:v>Cumulative Losses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data!$B$168:$B$228</c:f>
              <c:numCache>
                <c:formatCode>General</c:formatCode>
                <c:ptCount val="61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</c:numCache>
            </c:numRef>
          </c:cat>
          <c:val>
            <c:numRef>
              <c:f>data!$H$168:$H$228</c:f>
              <c:numCache>
                <c:formatCode>#,##0</c:formatCode>
                <c:ptCount val="61"/>
                <c:pt idx="0">
                  <c:v>42125</c:v>
                </c:pt>
                <c:pt idx="1">
                  <c:v>90403</c:v>
                </c:pt>
                <c:pt idx="2">
                  <c:v>144965</c:v>
                </c:pt>
                <c:pt idx="3">
                  <c:v>204748</c:v>
                </c:pt>
                <c:pt idx="4">
                  <c:v>268122</c:v>
                </c:pt>
                <c:pt idx="5">
                  <c:v>327102</c:v>
                </c:pt>
                <c:pt idx="6">
                  <c:v>409176</c:v>
                </c:pt>
                <c:pt idx="7">
                  <c:v>484717</c:v>
                </c:pt>
                <c:pt idx="8">
                  <c:v>571350</c:v>
                </c:pt>
                <c:pt idx="9">
                  <c:v>663875</c:v>
                </c:pt>
                <c:pt idx="10">
                  <c:v>738809</c:v>
                </c:pt>
                <c:pt idx="11">
                  <c:v>829946</c:v>
                </c:pt>
                <c:pt idx="12">
                  <c:v>934529</c:v>
                </c:pt>
                <c:pt idx="13">
                  <c:v>999889</c:v>
                </c:pt>
                <c:pt idx="14">
                  <c:v>1068693</c:v>
                </c:pt>
                <c:pt idx="15">
                  <c:v>1150510</c:v>
                </c:pt>
                <c:pt idx="16">
                  <c:v>1243840</c:v>
                </c:pt>
                <c:pt idx="17">
                  <c:v>1333255</c:v>
                </c:pt>
                <c:pt idx="18">
                  <c:v>1441648</c:v>
                </c:pt>
                <c:pt idx="19">
                  <c:v>1529921</c:v>
                </c:pt>
                <c:pt idx="20">
                  <c:v>1616962</c:v>
                </c:pt>
                <c:pt idx="21">
                  <c:v>1701325</c:v>
                </c:pt>
                <c:pt idx="22">
                  <c:v>1795559</c:v>
                </c:pt>
                <c:pt idx="23">
                  <c:v>1895398</c:v>
                </c:pt>
                <c:pt idx="24">
                  <c:v>2005950</c:v>
                </c:pt>
                <c:pt idx="25">
                  <c:v>2125849</c:v>
                </c:pt>
                <c:pt idx="26">
                  <c:v>2248579</c:v>
                </c:pt>
                <c:pt idx="27">
                  <c:v>2426908</c:v>
                </c:pt>
                <c:pt idx="28">
                  <c:v>2574665</c:v>
                </c:pt>
                <c:pt idx="29">
                  <c:v>2749147</c:v>
                </c:pt>
                <c:pt idx="30">
                  <c:v>2928844</c:v>
                </c:pt>
                <c:pt idx="31">
                  <c:v>3116678</c:v>
                </c:pt>
                <c:pt idx="32">
                  <c:v>3407144</c:v>
                </c:pt>
                <c:pt idx="33">
                  <c:v>3718182</c:v>
                </c:pt>
                <c:pt idx="34">
                  <c:v>3976598</c:v>
                </c:pt>
                <c:pt idx="35">
                  <c:v>4212580</c:v>
                </c:pt>
                <c:pt idx="36">
                  <c:v>4482979</c:v>
                </c:pt>
                <c:pt idx="37">
                  <c:v>4834660</c:v>
                </c:pt>
                <c:pt idx="38">
                  <c:v>5267502</c:v>
                </c:pt>
                <c:pt idx="39">
                  <c:v>5954382</c:v>
                </c:pt>
                <c:pt idx="40">
                  <c:v>6749714</c:v>
                </c:pt>
                <c:pt idx="41">
                  <c:v>7261964</c:v>
                </c:pt>
                <c:pt idx="42">
                  <c:v>7767929</c:v>
                </c:pt>
                <c:pt idx="43">
                  <c:v>8568919</c:v>
                </c:pt>
                <c:pt idx="44">
                  <c:v>9307734</c:v>
                </c:pt>
                <c:pt idx="45">
                  <c:v>9744323</c:v>
                </c:pt>
                <c:pt idx="46">
                  <c:v>10456016</c:v>
                </c:pt>
                <c:pt idx="47">
                  <c:v>11224747</c:v>
                </c:pt>
                <c:pt idx="48">
                  <c:v>12081188</c:v>
                </c:pt>
                <c:pt idx="49">
                  <c:v>13025414</c:v>
                </c:pt>
                <c:pt idx="50">
                  <c:v>13562127</c:v>
                </c:pt>
                <c:pt idx="51">
                  <c:v>13956375</c:v>
                </c:pt>
                <c:pt idx="52">
                  <c:v>14519580</c:v>
                </c:pt>
                <c:pt idx="53">
                  <c:v>15131047</c:v>
                </c:pt>
                <c:pt idx="54">
                  <c:v>16238561</c:v>
                </c:pt>
                <c:pt idx="55">
                  <c:v>16803148</c:v>
                </c:pt>
                <c:pt idx="56">
                  <c:v>17593036</c:v>
                </c:pt>
                <c:pt idx="57">
                  <c:v>18554073</c:v>
                </c:pt>
                <c:pt idx="58">
                  <c:v>19393661</c:v>
                </c:pt>
                <c:pt idx="59">
                  <c:v>20291373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CA-474B-8422-D0A29ED1B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130838607"/>
        <c:axId val="232733728"/>
      </c:barChart>
      <c:catAx>
        <c:axId val="113083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232733728"/>
        <c:crosses val="autoZero"/>
        <c:auto val="1"/>
        <c:lblAlgn val="ctr"/>
        <c:lblOffset val="100"/>
        <c:noMultiLvlLbl val="0"/>
      </c:catAx>
      <c:valAx>
        <c:axId val="232733728"/>
        <c:scaling>
          <c:orientation val="minMax"/>
          <c:max val="2100000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1130838607"/>
        <c:crosses val="autoZero"/>
        <c:crossBetween val="between"/>
        <c:majorUnit val="300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What did you think of Christianity at the time you left the Adventist church? 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'T18'!$B$4</c:f>
              <c:strCache>
                <c:ptCount val="1"/>
                <c:pt idx="0">
                  <c:v>Table 18:  What did you think of Christianity at the time you left the Adventist church? -- Former Members</c:v>
                </c:pt>
              </c:strCache>
            </c:strRef>
          </c:tx>
          <c:dLbls>
            <c:dLbl>
              <c:idx val="0"/>
              <c:layout>
                <c:manualLayout>
                  <c:x val="8.1945732410611191E-2"/>
                  <c:y val="6.317436507936506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I still considered myself a Christian and was eager to join a different denomination
16%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13252595155701"/>
                      <c:h val="0.279460476190475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00FD-E04C-9CAA-5F95F70A8B33}"/>
                </c:ext>
              </c:extLst>
            </c:dLbl>
            <c:dLbl>
              <c:idx val="1"/>
              <c:layout>
                <c:manualLayout>
                  <c:x val="-0.18180922722029999"/>
                  <c:y val="-0.1807323809523810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/>
                      <a:t>I still considered myself a Christian but did not want to join a different denomination
47%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0FD-E04C-9CAA-5F95F70A8B33}"/>
                </c:ext>
              </c:extLst>
            </c:dLbl>
            <c:dLbl>
              <c:idx val="2"/>
              <c:layout>
                <c:manualLayout>
                  <c:x val="-3.2761130334486702E-2"/>
                  <c:y val="2.252158730158729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I had doubts about certain aspects of Christianity
12%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0FD-E04C-9CAA-5F95F70A8B33}"/>
                </c:ext>
              </c:extLst>
            </c:dLbl>
            <c:dLbl>
              <c:idx val="3"/>
              <c:layout>
                <c:manualLayout>
                  <c:x val="-3.0361245674740502E-2"/>
                  <c:y val="9.347111111111110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I agreed with it in principle, but didn’t like my fellow Christians very much anymore
14%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665963091118799"/>
                      <c:h val="0.2472065079365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0FD-E04C-9CAA-5F95F70A8B33}"/>
                </c:ext>
              </c:extLst>
            </c:dLbl>
            <c:dLbl>
              <c:idx val="4"/>
              <c:layout>
                <c:manualLayout>
                  <c:x val="-6.2517416378315996E-2"/>
                  <c:y val="7.613349206349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I didn’t want anything more to do with any aspect of it</a:t>
                    </a:r>
                  </a:p>
                  <a:p>
                    <a:r>
                      <a:rPr lang="en-US" sz="1400" dirty="0"/>
                      <a:t>
11%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0FD-E04C-9CAA-5F95F70A8B33}"/>
                </c:ext>
              </c:extLst>
            </c:dLbl>
            <c:dLbl>
              <c:idx val="5"/>
              <c:layout>
                <c:manualLayout>
                  <c:x val="6.9568454440599795E-2"/>
                  <c:y val="0.1341180952380950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FD-E04C-9CAA-5F95F70A8B33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'T18'!$A$5:$A$9</c:f>
              <c:strCache>
                <c:ptCount val="5"/>
                <c:pt idx="0">
                  <c:v>I still considered myself a Christian and was eager to join a different denomination</c:v>
                </c:pt>
                <c:pt idx="1">
                  <c:v>I still considered myself a Christian but did not want to join a different denomination</c:v>
                </c:pt>
                <c:pt idx="2">
                  <c:v>I had doubts about certain aspects of Christianity</c:v>
                </c:pt>
                <c:pt idx="3">
                  <c:v>I agreed with it in principle, but didn’t like my fellow Christians very much anymore</c:v>
                </c:pt>
                <c:pt idx="4">
                  <c:v>I didn’t want anything more to do with any aspect of it</c:v>
                </c:pt>
              </c:strCache>
            </c:strRef>
          </c:cat>
          <c:val>
            <c:numRef>
              <c:f>'T18'!$B$5:$B$9</c:f>
              <c:numCache>
                <c:formatCode>General</c:formatCode>
                <c:ptCount val="5"/>
                <c:pt idx="0">
                  <c:v>60</c:v>
                </c:pt>
                <c:pt idx="1">
                  <c:v>182</c:v>
                </c:pt>
                <c:pt idx="2">
                  <c:v>44</c:v>
                </c:pt>
                <c:pt idx="3">
                  <c:v>55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FD-E04C-9CAA-5F95F70A8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>
          <a:latin typeface="Gotham-Book" pitchFamily="2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Left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C5-9E4B-B437-A54005AA35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C5-9E4B-B437-A54005AA35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C5-9E4B-B437-A54005AA35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C5-9E4B-B437-A54005AA35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C5-9E4B-B437-A54005AA354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5C5-9E4B-B437-A54005AA3548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irrelevant</c:v>
                </c:pt>
                <c:pt idx="1">
                  <c:v>angry at treatment</c:v>
                </c:pt>
                <c:pt idx="2">
                  <c:v>cold and inflexible</c:v>
                </c:pt>
                <c:pt idx="3">
                  <c:v>lacked integrity</c:v>
                </c:pt>
                <c:pt idx="4">
                  <c:v>thought highly, couldn't measure up</c:v>
                </c:pt>
                <c:pt idx="5">
                  <c:v>thought highly, lost touch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0.16819999999999999</c:v>
                </c:pt>
                <c:pt idx="1">
                  <c:v>0.18340000000000001</c:v>
                </c:pt>
                <c:pt idx="2">
                  <c:v>0.14649999999999999</c:v>
                </c:pt>
                <c:pt idx="3">
                  <c:v>7.2599999999999998E-2</c:v>
                </c:pt>
                <c:pt idx="4">
                  <c:v>0.2306</c:v>
                </c:pt>
                <c:pt idx="5">
                  <c:v>0.21149999999999999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EE-8B49-AD94-6D89336A2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3202246317318501E-3"/>
                  <c:y val="4.5824850924904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4A-1F49-B84F-0A7630A5D802}"/>
                </c:ext>
              </c:extLst>
            </c:dLbl>
            <c:dLbl>
              <c:idx val="1"/>
              <c:layout>
                <c:manualLayout>
                  <c:x val="-3.1601123158659199E-3"/>
                  <c:y val="4.5824850924904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4A-1F49-B84F-0A7630A5D802}"/>
                </c:ext>
              </c:extLst>
            </c:dLbl>
            <c:dLbl>
              <c:idx val="3"/>
              <c:layout>
                <c:manualLayout>
                  <c:x val="-9.4803369475977492E-3"/>
                  <c:y val="4.5824850924904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4A-1F49-B84F-0A7630A5D802}"/>
                </c:ext>
              </c:extLst>
            </c:dLbl>
            <c:dLbl>
              <c:idx val="4"/>
              <c:layout>
                <c:manualLayout>
                  <c:x val="-1.25462711770721E-2"/>
                  <c:y val="9.16496478586164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4A-1F49-B84F-0A7630A5D802}"/>
                </c:ext>
              </c:extLst>
            </c:dLbl>
            <c:dLbl>
              <c:idx val="5"/>
              <c:layout>
                <c:manualLayout>
                  <c:x val="6.226072364364459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4A-1F49-B84F-0A7630A5D802}"/>
                </c:ext>
              </c:extLst>
            </c:dLbl>
            <c:dLbl>
              <c:idx val="6"/>
              <c:layout>
                <c:manualLayout>
                  <c:x val="-3.1600994063538598E-3"/>
                  <c:y val="4.65356839838648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4A-1F49-B84F-0A7630A5D802}"/>
                </c:ext>
              </c:extLst>
            </c:dLbl>
            <c:dLbl>
              <c:idx val="10"/>
              <c:layout>
                <c:manualLayout>
                  <c:x val="-4.7401684737988798E-3"/>
                  <c:y val="-4.2005628095228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4A-1F49-B84F-0A7630A5D802}"/>
                </c:ext>
              </c:extLst>
            </c:dLbl>
            <c:dLbl>
              <c:idx val="11"/>
              <c:layout>
                <c:manualLayout>
                  <c:x val="-4.740168473798879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4A-1F49-B84F-0A7630A5D802}"/>
                </c:ext>
              </c:extLst>
            </c:dLbl>
            <c:dLbl>
              <c:idx val="12"/>
              <c:layout>
                <c:manualLayout>
                  <c:x val="-6.3202246317319499E-3"/>
                  <c:y val="-4.2005628095228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4A-1F49-B84F-0A7630A5D802}"/>
                </c:ext>
              </c:extLst>
            </c:dLbl>
            <c:dLbl>
              <c:idx val="13"/>
              <c:layout>
                <c:manualLayout>
                  <c:x val="-6.226072364364459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4A-1F49-B84F-0A7630A5D802}"/>
                </c:ext>
              </c:extLst>
            </c:dLbl>
            <c:dLbl>
              <c:idx val="14"/>
              <c:layout>
                <c:manualLayout>
                  <c:x val="3.113036182182229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4A-1F49-B84F-0A7630A5D802}"/>
                </c:ext>
              </c:extLst>
            </c:dLbl>
            <c:dLbl>
              <c:idx val="16"/>
              <c:layout>
                <c:manualLayout>
                  <c:x val="-4.6695542732733504E-3"/>
                  <c:y val="-8.531443507745320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4A-1F49-B84F-0A7630A5D802}"/>
                </c:ext>
              </c:extLst>
            </c:dLbl>
            <c:dLbl>
              <c:idx val="17"/>
              <c:layout>
                <c:manualLayout>
                  <c:x val="3.1130361821822298E-3"/>
                  <c:y val="-2.094105779273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4A-1F49-B84F-0A7630A5D802}"/>
                </c:ext>
              </c:extLst>
            </c:dLbl>
            <c:dLbl>
              <c:idx val="19"/>
              <c:layout>
                <c:manualLayout>
                  <c:x val="6.2260723643644596E-3"/>
                  <c:y val="-2.32678419919324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4A-1F49-B84F-0A7630A5D8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death of parent(s)</c:v>
                </c:pt>
                <c:pt idx="1">
                  <c:v>other family death(s)</c:v>
                </c:pt>
                <c:pt idx="2">
                  <c:v>marital difficulties</c:v>
                </c:pt>
                <c:pt idx="3">
                  <c:v>divorce</c:v>
                </c:pt>
                <c:pt idx="4">
                  <c:v>other family conflicts</c:v>
                </c:pt>
                <c:pt idx="5">
                  <c:v>high level of conflict in local church</c:v>
                </c:pt>
                <c:pt idx="6">
                  <c:v>conflict with pastor</c:v>
                </c:pt>
                <c:pt idx="7">
                  <c:v>conflict with denominational authority</c:v>
                </c:pt>
                <c:pt idx="8">
                  <c:v>conflict with other members</c:v>
                </c:pt>
                <c:pt idx="9">
                  <c:v>perceived hypocrisy in church members</c:v>
                </c:pt>
                <c:pt idx="10">
                  <c:v>lack of friends in the church</c:v>
                </c:pt>
                <c:pt idx="11">
                  <c:v>moved to new city/church</c:v>
                </c:pt>
                <c:pt idx="12">
                  <c:v>decisions by higher leaders</c:v>
                </c:pt>
                <c:pt idx="13">
                  <c:v>dislike of worship styles</c:v>
                </c:pt>
                <c:pt idx="14">
                  <c:v>dislike of preaching</c:v>
                </c:pt>
                <c:pt idx="15">
                  <c:v>doubts about Adventist doctrines</c:v>
                </c:pt>
                <c:pt idx="16">
                  <c:v>doubts about Christianity</c:v>
                </c:pt>
                <c:pt idx="17">
                  <c:v>doubts about existence of God</c:v>
                </c:pt>
                <c:pt idx="18">
                  <c:v>pastor moved to another congregation</c:v>
                </c:pt>
                <c:pt idx="19">
                  <c:v>other</c:v>
                </c:pt>
              </c:strCache>
            </c:strRef>
          </c:cat>
          <c:val>
            <c:numRef>
              <c:f>Sheet1!$B$2:$B$21</c:f>
              <c:numCache>
                <c:formatCode>0.00%</c:formatCode>
                <c:ptCount val="20"/>
                <c:pt idx="0">
                  <c:v>2.5499999999999998E-2</c:v>
                </c:pt>
                <c:pt idx="1">
                  <c:v>1.78E-2</c:v>
                </c:pt>
                <c:pt idx="2">
                  <c:v>0.1643</c:v>
                </c:pt>
                <c:pt idx="3">
                  <c:v>6.88E-2</c:v>
                </c:pt>
                <c:pt idx="4">
                  <c:v>0.1032</c:v>
                </c:pt>
                <c:pt idx="5">
                  <c:v>0.1045</c:v>
                </c:pt>
                <c:pt idx="6">
                  <c:v>4.2000000000000003E-2</c:v>
                </c:pt>
                <c:pt idx="7">
                  <c:v>4.8399999999999999E-2</c:v>
                </c:pt>
                <c:pt idx="8">
                  <c:v>9.0399999999999994E-2</c:v>
                </c:pt>
                <c:pt idx="9">
                  <c:v>0.15670000000000001</c:v>
                </c:pt>
                <c:pt idx="10">
                  <c:v>0.11210000000000001</c:v>
                </c:pt>
                <c:pt idx="11">
                  <c:v>7.3899999999999993E-2</c:v>
                </c:pt>
                <c:pt idx="12">
                  <c:v>4.2000000000000003E-2</c:v>
                </c:pt>
                <c:pt idx="13">
                  <c:v>2.29E-2</c:v>
                </c:pt>
                <c:pt idx="14">
                  <c:v>2.0400000000000001E-2</c:v>
                </c:pt>
                <c:pt idx="15">
                  <c:v>6.5000000000000002E-2</c:v>
                </c:pt>
                <c:pt idx="16">
                  <c:v>2.4199999999999999E-2</c:v>
                </c:pt>
                <c:pt idx="17">
                  <c:v>2.1700000000000001E-2</c:v>
                </c:pt>
                <c:pt idx="18">
                  <c:v>1.66E-2</c:v>
                </c:pt>
                <c:pt idx="19">
                  <c:v>2.0400000000000001E-2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F4A-1F49-B84F-0A7630A5D8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312960"/>
        <c:axId val="169315008"/>
      </c:barChart>
      <c:catAx>
        <c:axId val="16931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-Book" charset="0"/>
                <a:ea typeface="Gotham-Book" charset="0"/>
                <a:cs typeface="Gotham-Book" charset="0"/>
              </a:defRPr>
            </a:pPr>
            <a:endParaRPr lang="en-US"/>
          </a:p>
        </c:txPr>
        <c:crossAx val="169315008"/>
        <c:crosses val="autoZero"/>
        <c:auto val="1"/>
        <c:lblAlgn val="ctr"/>
        <c:lblOffset val="100"/>
        <c:noMultiLvlLbl val="0"/>
      </c:catAx>
      <c:valAx>
        <c:axId val="16931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Gotham-Book" charset="0"/>
                <a:cs typeface="Gotham-Book" charset="0"/>
              </a:defRPr>
            </a:pPr>
            <a:endParaRPr lang="en-US"/>
          </a:p>
        </c:txPr>
        <c:crossAx val="16931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  <a:latin typeface="Montserrat" pitchFamily="2" charset="77"/>
              </a:rPr>
              <a:t>What event triggered your decision to leave? (Listed in weighted rank </a:t>
            </a:r>
            <a:r>
              <a:rPr lang="en-US" sz="1800" b="1" i="0" u="none" strike="noStrike" baseline="0">
                <a:effectLst/>
                <a:latin typeface="Montserrat" pitchFamily="2" charset="77"/>
              </a:rPr>
              <a:t>order)</a:t>
            </a:r>
            <a:endParaRPr lang="en-US" dirty="0">
              <a:latin typeface="Montserrat" pitchFamily="2" charset="77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655478662053101"/>
          <c:y val="0.15047380952381001"/>
          <c:w val="0.82344521337946996"/>
          <c:h val="0.49563174603174598"/>
        </c:manualLayout>
      </c:layout>
      <c:barChart>
        <c:barDir val="col"/>
        <c:grouping val="stacked"/>
        <c:varyColors val="0"/>
        <c:ser>
          <c:idx val="0"/>
          <c:order val="0"/>
          <c:tx>
            <c:v>Primary Factor</c:v>
          </c:tx>
          <c:invertIfNegative val="0"/>
          <c:cat>
            <c:strRef>
              <c:f>'T12'!$A$4:$A$23</c:f>
              <c:strCache>
                <c:ptCount val="20"/>
                <c:pt idx="0">
                  <c:v>Perceived hypocrisy in other church members</c:v>
                </c:pt>
                <c:pt idx="1">
                  <c:v>Marital difficulties</c:v>
                </c:pt>
                <c:pt idx="2">
                  <c:v>Lack of friends in the church</c:v>
                </c:pt>
                <c:pt idx="3">
                  <c:v>High level of conflict in local church</c:v>
                </c:pt>
                <c:pt idx="4">
                  <c:v>Other family conflicts</c:v>
                </c:pt>
                <c:pt idx="5">
                  <c:v>Personal conflict with local church member(s)</c:v>
                </c:pt>
                <c:pt idx="6">
                  <c:v>Prolonged doubts about Adventist doctrines</c:v>
                </c:pt>
                <c:pt idx="7">
                  <c:v>Moved to a new city/church</c:v>
                </c:pt>
                <c:pt idx="8">
                  <c:v>Divorce</c:v>
                </c:pt>
                <c:pt idx="9">
                  <c:v>Dislike of worship styles</c:v>
                </c:pt>
                <c:pt idx="10">
                  <c:v>Personal conflict with SDA authority outside local church </c:v>
                </c:pt>
                <c:pt idx="11">
                  <c:v>Decisions taken by higher leaders</c:v>
                </c:pt>
                <c:pt idx="12">
                  <c:v>Personal conflict with pastor</c:v>
                </c:pt>
                <c:pt idx="13">
                  <c:v>Prolonged doubts about the truth of Christianity</c:v>
                </c:pt>
                <c:pt idx="14">
                  <c:v>Dislike of preaching (sermons) </c:v>
                </c:pt>
                <c:pt idx="15">
                  <c:v>Prolonged doubts about the existence of God</c:v>
                </c:pt>
                <c:pt idx="16">
                  <c:v>Local pastor was moved to another congregation</c:v>
                </c:pt>
                <c:pt idx="17">
                  <c:v>Death of parent(s)</c:v>
                </c:pt>
                <c:pt idx="18">
                  <c:v>Death of other family member(s)</c:v>
                </c:pt>
                <c:pt idx="19">
                  <c:v>Other</c:v>
                </c:pt>
              </c:strCache>
            </c:strRef>
          </c:cat>
          <c:val>
            <c:numRef>
              <c:f>'T12'!$E$4:$E$23</c:f>
              <c:numCache>
                <c:formatCode>General</c:formatCode>
                <c:ptCount val="20"/>
                <c:pt idx="0">
                  <c:v>207</c:v>
                </c:pt>
                <c:pt idx="1">
                  <c:v>204</c:v>
                </c:pt>
                <c:pt idx="2">
                  <c:v>120</c:v>
                </c:pt>
                <c:pt idx="3">
                  <c:v>150</c:v>
                </c:pt>
                <c:pt idx="4">
                  <c:v>111</c:v>
                </c:pt>
                <c:pt idx="5">
                  <c:v>117</c:v>
                </c:pt>
                <c:pt idx="6">
                  <c:v>126</c:v>
                </c:pt>
                <c:pt idx="7">
                  <c:v>75</c:v>
                </c:pt>
                <c:pt idx="8">
                  <c:v>81</c:v>
                </c:pt>
                <c:pt idx="9">
                  <c:v>39</c:v>
                </c:pt>
                <c:pt idx="10">
                  <c:v>66</c:v>
                </c:pt>
                <c:pt idx="11">
                  <c:v>51</c:v>
                </c:pt>
                <c:pt idx="12">
                  <c:v>54</c:v>
                </c:pt>
                <c:pt idx="13">
                  <c:v>54</c:v>
                </c:pt>
                <c:pt idx="14">
                  <c:v>24</c:v>
                </c:pt>
                <c:pt idx="15">
                  <c:v>48</c:v>
                </c:pt>
                <c:pt idx="16">
                  <c:v>39</c:v>
                </c:pt>
                <c:pt idx="17">
                  <c:v>27</c:v>
                </c:pt>
                <c:pt idx="18">
                  <c:v>21</c:v>
                </c:pt>
                <c:pt idx="1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5-D940-94C2-88CA060C20DD}"/>
            </c:ext>
          </c:extLst>
        </c:ser>
        <c:ser>
          <c:idx val="1"/>
          <c:order val="1"/>
          <c:tx>
            <c:v>Secondary Factor</c:v>
          </c:tx>
          <c:invertIfNegative val="0"/>
          <c:val>
            <c:numRef>
              <c:f>'T12'!$F$4:$F$23</c:f>
              <c:numCache>
                <c:formatCode>General</c:formatCode>
                <c:ptCount val="20"/>
                <c:pt idx="0">
                  <c:v>80</c:v>
                </c:pt>
                <c:pt idx="1">
                  <c:v>36</c:v>
                </c:pt>
                <c:pt idx="2">
                  <c:v>76</c:v>
                </c:pt>
                <c:pt idx="3">
                  <c:v>48</c:v>
                </c:pt>
                <c:pt idx="4">
                  <c:v>76</c:v>
                </c:pt>
                <c:pt idx="5">
                  <c:v>52</c:v>
                </c:pt>
                <c:pt idx="6">
                  <c:v>30</c:v>
                </c:pt>
                <c:pt idx="7">
                  <c:v>30</c:v>
                </c:pt>
                <c:pt idx="8">
                  <c:v>24</c:v>
                </c:pt>
                <c:pt idx="9">
                  <c:v>34</c:v>
                </c:pt>
                <c:pt idx="10">
                  <c:v>16</c:v>
                </c:pt>
                <c:pt idx="11">
                  <c:v>26</c:v>
                </c:pt>
                <c:pt idx="12">
                  <c:v>26</c:v>
                </c:pt>
                <c:pt idx="13">
                  <c:v>24</c:v>
                </c:pt>
                <c:pt idx="14">
                  <c:v>40</c:v>
                </c:pt>
                <c:pt idx="15">
                  <c:v>14</c:v>
                </c:pt>
                <c:pt idx="16">
                  <c:v>20</c:v>
                </c:pt>
                <c:pt idx="17">
                  <c:v>4</c:v>
                </c:pt>
                <c:pt idx="18">
                  <c:v>12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5-D940-94C2-88CA060C20DD}"/>
            </c:ext>
          </c:extLst>
        </c:ser>
        <c:ser>
          <c:idx val="2"/>
          <c:order val="2"/>
          <c:tx>
            <c:v>Minor Factor</c:v>
          </c:tx>
          <c:invertIfNegative val="0"/>
          <c:val>
            <c:numRef>
              <c:f>'T12'!$D$4:$D$23</c:f>
              <c:numCache>
                <c:formatCode>General</c:formatCode>
                <c:ptCount val="20"/>
                <c:pt idx="0">
                  <c:v>39</c:v>
                </c:pt>
                <c:pt idx="1">
                  <c:v>23</c:v>
                </c:pt>
                <c:pt idx="2">
                  <c:v>33</c:v>
                </c:pt>
                <c:pt idx="3">
                  <c:v>30</c:v>
                </c:pt>
                <c:pt idx="4">
                  <c:v>21</c:v>
                </c:pt>
                <c:pt idx="5">
                  <c:v>27</c:v>
                </c:pt>
                <c:pt idx="6">
                  <c:v>20</c:v>
                </c:pt>
                <c:pt idx="7">
                  <c:v>14</c:v>
                </c:pt>
                <c:pt idx="8">
                  <c:v>8</c:v>
                </c:pt>
                <c:pt idx="9">
                  <c:v>31</c:v>
                </c:pt>
                <c:pt idx="10">
                  <c:v>18</c:v>
                </c:pt>
                <c:pt idx="11">
                  <c:v>18</c:v>
                </c:pt>
                <c:pt idx="12">
                  <c:v>14</c:v>
                </c:pt>
                <c:pt idx="13">
                  <c:v>14</c:v>
                </c:pt>
                <c:pt idx="14">
                  <c:v>21</c:v>
                </c:pt>
                <c:pt idx="15">
                  <c:v>9</c:v>
                </c:pt>
                <c:pt idx="16">
                  <c:v>9</c:v>
                </c:pt>
                <c:pt idx="17">
                  <c:v>18</c:v>
                </c:pt>
                <c:pt idx="18">
                  <c:v>6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F5-D940-94C2-88CA060C2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54571824"/>
        <c:axId val="507093152"/>
      </c:barChart>
      <c:catAx>
        <c:axId val="25457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7093152"/>
        <c:crosses val="autoZero"/>
        <c:auto val="1"/>
        <c:lblAlgn val="ctr"/>
        <c:lblOffset val="100"/>
        <c:noMultiLvlLbl val="0"/>
      </c:catAx>
      <c:valAx>
        <c:axId val="5070931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5457182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1.4648212226066901E-3"/>
          <c:y val="0.260817936507936"/>
          <c:w val="0.12795928489042699"/>
          <c:h val="0.10935857142857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C1BEA-2D76-A348-938F-120A7C2635E6}" type="datetimeFigureOut">
              <a:rPr lang="en-US" smtClean="0"/>
              <a:t>1/16/26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F1A8E-C6C1-FA43-A3EB-8AF829B3C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3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9F171-17F7-3242-8D8A-636870D267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4029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9F171-17F7-3242-8D8A-636870D267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3418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9F171-17F7-3242-8D8A-636870D267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7475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6A2AE-3BC4-6A4D-8049-549D976F93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ts val="2000"/>
              </a:spcBef>
              <a:spcAft>
                <a:spcPct val="0"/>
              </a:spcAft>
              <a:buClr>
                <a:srgbClr val="9E8E5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Cambri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4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403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78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67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52600" y="1447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636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l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575"/>
            <a:ext cx="9144000" cy="5060425"/>
          </a:xfrm>
          <a:prstGeom prst="rect">
            <a:avLst/>
          </a:prstGeom>
        </p:spPr>
      </p:pic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5525" y="-1932016"/>
            <a:ext cx="6286922" cy="6286922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2" y="592908"/>
            <a:ext cx="4478866" cy="9826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8724" y="3433965"/>
            <a:ext cx="68580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61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l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575"/>
            <a:ext cx="9144000" cy="5060425"/>
          </a:xfrm>
          <a:prstGeom prst="rect">
            <a:avLst/>
          </a:prstGeom>
        </p:spPr>
      </p:pic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5525" y="-1932016"/>
            <a:ext cx="6286922" cy="6286922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2" y="592908"/>
            <a:ext cx="4478866" cy="9826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8724" y="3433965"/>
            <a:ext cx="68580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65"/>
          <a:stretch/>
        </p:blipFill>
        <p:spPr>
          <a:xfrm>
            <a:off x="0" y="5952024"/>
            <a:ext cx="9144000" cy="905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7630" y="4584905"/>
            <a:ext cx="3817462" cy="3817462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087"/>
          <a:stretch/>
        </p:blipFill>
        <p:spPr>
          <a:xfrm rot="10800000">
            <a:off x="0" y="-1"/>
            <a:ext cx="9144000" cy="1420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7630" y="4584905"/>
            <a:ext cx="3817462" cy="3817462"/>
          </a:xfrm>
          <a:prstGeom prst="rect">
            <a:avLst/>
          </a:prstGeom>
        </p:spPr>
      </p:pic>
      <p:pic>
        <p:nvPicPr>
          <p:cNvPr id="10" name="Picture 9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65"/>
          <a:stretch/>
        </p:blipFill>
        <p:spPr>
          <a:xfrm>
            <a:off x="0" y="5952024"/>
            <a:ext cx="9144000" cy="905976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  <p:pic>
        <p:nvPicPr>
          <p:cNvPr id="9" name="Picture 8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58" y="-1062593"/>
            <a:ext cx="3817462" cy="38174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4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ss.png"/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39" y="429346"/>
            <a:ext cx="6286922" cy="6286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  <p:pic>
        <p:nvPicPr>
          <p:cNvPr id="9" name="Picture 8" descr="spl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2024"/>
            <a:ext cx="9144000" cy="6793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 defTabSz="457200"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3E4AAA4-6363-4581-962D-1ACCC2D600C5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9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58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5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082001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52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71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48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7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56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59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31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3CE4-6C92-9642-9215-AD3896DB4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0B0D-886D-E441-9D45-CC9A53E160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32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Te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4476452" y="6432550"/>
            <a:ext cx="182166" cy="279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6879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52450" y="1060450"/>
            <a:ext cx="8039100" cy="2679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2450" y="3733800"/>
            <a:ext cx="8039100" cy="149994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85725" algn="ctr">
              <a:spcBef>
                <a:spcPts val="0"/>
              </a:spcBef>
              <a:buSzTx/>
              <a:buNone/>
              <a:defRPr sz="2100"/>
            </a:lvl2pPr>
            <a:lvl3pPr marL="0" indent="171450" algn="ctr">
              <a:spcBef>
                <a:spcPts val="0"/>
              </a:spcBef>
              <a:buSzTx/>
              <a:buNone/>
              <a:defRPr sz="2100"/>
            </a:lvl3pPr>
            <a:lvl4pPr marL="0" indent="257175" algn="ctr">
              <a:spcBef>
                <a:spcPts val="0"/>
              </a:spcBef>
              <a:buSzTx/>
              <a:buNone/>
              <a:defRPr sz="2100"/>
            </a:lvl4pPr>
            <a:lvl5pPr marL="0" indent="342900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9356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4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241243" y="16586"/>
            <a:ext cx="6655349" cy="5906622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552450" y="5054600"/>
            <a:ext cx="8039100" cy="89535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2450" y="5911850"/>
            <a:ext cx="80391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85725" algn="ctr">
              <a:spcBef>
                <a:spcPts val="0"/>
              </a:spcBef>
              <a:buSzTx/>
              <a:buNone/>
              <a:defRPr sz="2100"/>
            </a:lvl2pPr>
            <a:lvl3pPr marL="0" indent="171450" algn="ctr">
              <a:spcBef>
                <a:spcPts val="0"/>
              </a:spcBef>
              <a:buSzTx/>
              <a:buNone/>
              <a:defRPr sz="2100"/>
            </a:lvl3pPr>
            <a:lvl4pPr marL="0" indent="257175" algn="ctr">
              <a:spcBef>
                <a:spcPts val="0"/>
              </a:spcBef>
              <a:buSzTx/>
              <a:buNone/>
              <a:defRPr sz="2100"/>
            </a:lvl4pPr>
            <a:lvl5pPr marL="0" indent="342900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3166" y="6419850"/>
            <a:ext cx="306174" cy="2757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3419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552450" y="2571750"/>
            <a:ext cx="8039100" cy="171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531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4497002" y="297782"/>
            <a:ext cx="3781425" cy="6230569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552450" y="876300"/>
            <a:ext cx="3705225" cy="2438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2450" y="3429000"/>
            <a:ext cx="3705225" cy="255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85725" algn="ctr">
              <a:spcBef>
                <a:spcPts val="0"/>
              </a:spcBef>
              <a:buSzTx/>
              <a:buNone/>
              <a:defRPr sz="2100"/>
            </a:lvl2pPr>
            <a:lvl3pPr marL="0" indent="171450" algn="ctr">
              <a:spcBef>
                <a:spcPts val="0"/>
              </a:spcBef>
              <a:buSzTx/>
              <a:buNone/>
              <a:defRPr sz="2100"/>
            </a:lvl3pPr>
            <a:lvl4pPr marL="0" indent="257175" algn="ctr">
              <a:spcBef>
                <a:spcPts val="0"/>
              </a:spcBef>
              <a:buSzTx/>
              <a:buNone/>
              <a:defRPr sz="2100"/>
            </a:lvl4pPr>
            <a:lvl5pPr marL="0" indent="342900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24491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66869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05365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552450" y="1949450"/>
            <a:ext cx="8039100" cy="40195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59821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mage"/>
          <p:cNvSpPr>
            <a:spLocks noGrp="1"/>
          </p:cNvSpPr>
          <p:nvPr>
            <p:ph type="pic" sz="half" idx="21"/>
          </p:nvPr>
        </p:nvSpPr>
        <p:spPr>
          <a:xfrm>
            <a:off x="5244099" y="1280054"/>
            <a:ext cx="2962812" cy="4881758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52450" y="285750"/>
            <a:ext cx="8039100" cy="1498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2450" y="2000250"/>
            <a:ext cx="3848100" cy="4013200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buBlip>
                <a:blip r:embed="rId3"/>
              </a:buBlip>
              <a:defRPr sz="1575"/>
            </a:lvl1pPr>
            <a:lvl2pPr>
              <a:spcBef>
                <a:spcPts val="1463"/>
              </a:spcBef>
              <a:buBlip>
                <a:blip r:embed="rId3"/>
              </a:buBlip>
              <a:defRPr sz="1575"/>
            </a:lvl2pPr>
            <a:lvl3pPr>
              <a:spcBef>
                <a:spcPts val="1463"/>
              </a:spcBef>
              <a:buBlip>
                <a:blip r:embed="rId3"/>
              </a:buBlip>
              <a:defRPr sz="1575"/>
            </a:lvl3pPr>
            <a:lvl4pPr>
              <a:spcBef>
                <a:spcPts val="1463"/>
              </a:spcBef>
              <a:buBlip>
                <a:blip r:embed="rId3"/>
              </a:buBlip>
              <a:defRPr sz="1575"/>
            </a:lvl4pPr>
            <a:lvl5pPr>
              <a:spcBef>
                <a:spcPts val="1463"/>
              </a:spcBef>
              <a:buBlip>
                <a:blip r:embed="rId3"/>
              </a:buBlip>
              <a:defRPr sz="15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66431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40655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 -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idx="21"/>
          </p:nvPr>
        </p:nvSpPr>
        <p:spPr>
          <a:xfrm>
            <a:off x="819150" y="-498568"/>
            <a:ext cx="4743451" cy="7815677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22"/>
          </p:nvPr>
        </p:nvSpPr>
        <p:spPr>
          <a:xfrm>
            <a:off x="5919788" y="478587"/>
            <a:ext cx="2411016" cy="2142015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sz="quarter" idx="23"/>
          </p:nvPr>
        </p:nvSpPr>
        <p:spPr>
          <a:xfrm>
            <a:off x="5919788" y="2298700"/>
            <a:ext cx="2409825" cy="481965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04065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5350" y="4476750"/>
            <a:ext cx="7358063" cy="32188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25" i="1"/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895350" y="3042934"/>
            <a:ext cx="7358063" cy="39113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275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66500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5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21"/>
          </p:nvPr>
        </p:nvSpPr>
        <p:spPr>
          <a:xfrm>
            <a:off x="0" y="-628650"/>
            <a:ext cx="9144000" cy="8115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18306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04283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1131" y="6509742"/>
            <a:ext cx="307776" cy="282769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 sz="9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51838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685800">
              <a:lnSpc>
                <a:spcPct val="90000"/>
              </a:lnSpc>
              <a:defRPr sz="33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7886700" cy="466848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171450" indent="-171450" algn="r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1pPr>
            <a:lvl2pPr marL="371475" indent="-200025" algn="r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2pPr>
            <a:lvl3pPr marL="582930" indent="-240030" algn="r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3pPr>
            <a:lvl4pPr marL="781050" indent="-266700" algn="r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4pPr>
            <a:lvl5pPr marL="952500" indent="-266700" algn="r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6" y="5864189"/>
            <a:ext cx="1352526" cy="76485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05030" y="6194769"/>
            <a:ext cx="348170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84372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685800">
              <a:lnSpc>
                <a:spcPct val="90000"/>
              </a:lnSpc>
              <a:defRPr sz="33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7886700" cy="4640489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Montserrat Regular"/>
              <a:buChar char="•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852" y="5966828"/>
            <a:ext cx="1352526" cy="76485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05030" y="6194769"/>
            <a:ext cx="348170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19474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28650" y="822325"/>
            <a:ext cx="7886700" cy="1325563"/>
          </a:xfrm>
          <a:prstGeom prst="rect">
            <a:avLst/>
          </a:prstGeom>
          <a:effectLst>
            <a:outerShdw blurRad="101600" dist="76200" dir="2700000" rotWithShape="0">
              <a:srgbClr val="000000">
                <a:alpha val="40000"/>
              </a:srgbClr>
            </a:outerShdw>
          </a:effectLst>
        </p:spPr>
        <p:txBody>
          <a:bodyPr lIns="91439" tIns="91439" rIns="91439" bIns="91439"/>
          <a:lstStyle>
            <a:lvl1pPr defTabSz="685800">
              <a:lnSpc>
                <a:spcPct val="90000"/>
              </a:lnSpc>
              <a:defRPr sz="3300"/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40" y="5920174"/>
            <a:ext cx="1352526" cy="76485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05030" y="6194769"/>
            <a:ext cx="348170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65335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579" y="6540500"/>
            <a:ext cx="250068" cy="241092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63854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36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689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49769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78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3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14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06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1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82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07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l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575"/>
            <a:ext cx="9144000" cy="5060425"/>
          </a:xfrm>
          <a:prstGeom prst="rect">
            <a:avLst/>
          </a:prstGeom>
        </p:spPr>
      </p:pic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5525" y="-1932016"/>
            <a:ext cx="6286922" cy="6286922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2" y="592908"/>
            <a:ext cx="4478866" cy="9826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8724" y="3433965"/>
            <a:ext cx="68580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47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65"/>
          <a:stretch/>
        </p:blipFill>
        <p:spPr>
          <a:xfrm>
            <a:off x="0" y="5952024"/>
            <a:ext cx="9144000" cy="905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7630" y="4584905"/>
            <a:ext cx="3817462" cy="3817462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2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13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087"/>
          <a:stretch/>
        </p:blipFill>
        <p:spPr>
          <a:xfrm rot="10800000">
            <a:off x="0" y="-1"/>
            <a:ext cx="9144000" cy="1420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7630" y="4584905"/>
            <a:ext cx="3817462" cy="3817462"/>
          </a:xfrm>
          <a:prstGeom prst="rect">
            <a:avLst/>
          </a:prstGeom>
        </p:spPr>
      </p:pic>
      <p:pic>
        <p:nvPicPr>
          <p:cNvPr id="10" name="Picture 9" descr="split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65"/>
          <a:stretch/>
        </p:blipFill>
        <p:spPr>
          <a:xfrm>
            <a:off x="0" y="5952024"/>
            <a:ext cx="9144000" cy="905976"/>
          </a:xfrm>
          <a:prstGeom prst="rect">
            <a:avLst/>
          </a:prstGeom>
        </p:spPr>
      </p:pic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41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  <p:pic>
        <p:nvPicPr>
          <p:cNvPr id="9" name="Picture 8" descr="compass.png"/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58" y="-1062593"/>
            <a:ext cx="3817462" cy="3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2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5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5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3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ss.png"/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39" y="429346"/>
            <a:ext cx="6286922" cy="62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79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  <p:pic>
        <p:nvPicPr>
          <p:cNvPr id="9" name="Picture 8" descr="spl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2024"/>
            <a:ext cx="9144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5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96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logo-se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6060948"/>
            <a:ext cx="298704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2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Te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4476452" y="6432550"/>
            <a:ext cx="182166" cy="279400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prstClr val="black"/>
                </a:solidFill>
              </a:rPr>
              <a:pPr defTabSz="457200"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768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87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prstClr val="white"/>
                </a:solidFill>
              </a:rPr>
              <a:pPr/>
              <a:t>1/16/26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759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40825E-4A15-4D39-8176-1F07E904CB30}" type="datetimeFigureOut">
              <a:rPr lang="en-US" smtClean="0">
                <a:solidFill>
                  <a:prstClr val="white"/>
                </a:solidFill>
                <a:latin typeface="Palatino Linotype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1/16/26</a:t>
            </a:fld>
            <a:endParaRPr lang="en-US">
              <a:solidFill>
                <a:prstClr val="white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E4AAA4-6363-4581-962D-1ACCC2D600C5}" type="slidenum">
              <a:rPr lang="en-US" smtClean="0">
                <a:solidFill>
                  <a:prstClr val="white"/>
                </a:solidFill>
                <a:latin typeface="Palatino Linotype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8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787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5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63F3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rgbClr val="463F32"/>
          </a:solidFill>
          <a:latin typeface="+mn-lt"/>
          <a:ea typeface="+mn-ea"/>
          <a:cs typeface="+mn-cs"/>
        </a:defRPr>
      </a:lvl1pPr>
      <a:lvl2pPr marL="457200" indent="-182880" algn="l" defTabSz="457200" rtl="0" eaLnBrk="1" latinLnBrk="0" hangingPunct="1">
        <a:spcBef>
          <a:spcPct val="20000"/>
        </a:spcBef>
        <a:buClr>
          <a:srgbClr val="78694B"/>
        </a:buClr>
        <a:buFont typeface="Wingdings" charset="2"/>
        <a:buChar char="§"/>
        <a:defRPr sz="2400" kern="1200">
          <a:solidFill>
            <a:srgbClr val="463F32"/>
          </a:solidFill>
          <a:latin typeface="+mn-lt"/>
          <a:ea typeface="+mn-ea"/>
          <a:cs typeface="+mn-cs"/>
        </a:defRPr>
      </a:lvl2pPr>
      <a:lvl3pPr marL="685800" indent="-182880" algn="l" defTabSz="457200" rtl="0" eaLnBrk="1" latinLnBrk="0" hangingPunct="1">
        <a:spcBef>
          <a:spcPct val="20000"/>
        </a:spcBef>
        <a:buClr>
          <a:srgbClr val="78694B"/>
        </a:buClr>
        <a:buFont typeface="Arial"/>
        <a:buChar char="•"/>
        <a:defRPr sz="2100" kern="1200">
          <a:solidFill>
            <a:srgbClr val="463F3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63F3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63F3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3CE4-6C92-9642-9215-AD3896DB4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0B0D-886D-E441-9D45-CC9A53E160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552450" y="882650"/>
            <a:ext cx="8039100" cy="509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1"/>
              </a:buBlip>
            </a:lvl1pPr>
            <a:lvl2pPr>
              <a:buBlip>
                <a:blip r:embed="rId21"/>
              </a:buBlip>
            </a:lvl2pPr>
            <a:lvl3pPr>
              <a:buBlip>
                <a:blip r:embed="rId21"/>
              </a:buBlip>
            </a:lvl3pPr>
            <a:lvl4pPr>
              <a:buBlip>
                <a:blip r:embed="rId21"/>
              </a:buBlip>
            </a:lvl4pPr>
            <a:lvl5pPr>
              <a:buBlip>
                <a:blip r:embed="rId21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52450" y="177800"/>
            <a:ext cx="80391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3166" y="6432550"/>
            <a:ext cx="306174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72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50" b="0" i="0" u="none" strike="noStrike" cap="all" spc="0" baseline="0">
          <a:solidFill>
            <a:srgbClr val="FFFFFF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214313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1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428625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1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642938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1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857250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1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1071563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1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1285875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2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1500188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2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1714500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2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1928813" marR="0" indent="-214313" algn="l" defTabSz="309563" rtl="0" latinLnBrk="0">
        <a:lnSpc>
          <a:spcPct val="100000"/>
        </a:lnSpc>
        <a:spcBef>
          <a:spcPts val="1913"/>
        </a:spcBef>
        <a:spcAft>
          <a:spcPts val="0"/>
        </a:spcAft>
        <a:buClrTx/>
        <a:buSzPct val="50000"/>
        <a:buFontTx/>
        <a:buBlip>
          <a:blip r:embed="rId22"/>
        </a:buBlip>
        <a:tabLst/>
        <a:defRPr sz="1875" b="0" i="0" u="none" strike="noStrike" cap="none" spc="0" baseline="0"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3964A-2F56-4444-986A-DE7D7187649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B8AF4-CC3B-4947-8CF5-32603DD7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507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63F3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rgbClr val="463F32"/>
          </a:solidFill>
          <a:latin typeface="+mn-lt"/>
          <a:ea typeface="+mn-ea"/>
          <a:cs typeface="+mn-cs"/>
        </a:defRPr>
      </a:lvl1pPr>
      <a:lvl2pPr marL="457200" indent="-182880" algn="l" defTabSz="457200" rtl="0" eaLnBrk="1" latinLnBrk="0" hangingPunct="1">
        <a:spcBef>
          <a:spcPct val="20000"/>
        </a:spcBef>
        <a:buClr>
          <a:srgbClr val="78694B"/>
        </a:buClr>
        <a:buFont typeface="Wingdings" charset="2"/>
        <a:buChar char="§"/>
        <a:defRPr sz="2400" kern="1200">
          <a:solidFill>
            <a:srgbClr val="463F32"/>
          </a:solidFill>
          <a:latin typeface="+mn-lt"/>
          <a:ea typeface="+mn-ea"/>
          <a:cs typeface="+mn-cs"/>
        </a:defRPr>
      </a:lvl2pPr>
      <a:lvl3pPr marL="685800" indent="-182880" algn="l" defTabSz="457200" rtl="0" eaLnBrk="1" latinLnBrk="0" hangingPunct="1">
        <a:spcBef>
          <a:spcPct val="20000"/>
        </a:spcBef>
        <a:buClr>
          <a:srgbClr val="78694B"/>
        </a:buClr>
        <a:buFont typeface="Arial"/>
        <a:buChar char="•"/>
        <a:defRPr sz="2100" kern="1200">
          <a:solidFill>
            <a:srgbClr val="463F3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63F3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63F3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89" y="2743200"/>
            <a:ext cx="7312820" cy="24719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000" i="1" dirty="0">
                <a:latin typeface="Montserrat" pitchFamily="2" charset="77"/>
                <a:ea typeface="Gotham-Book" charset="0"/>
                <a:cs typeface="Gotham-Book" charset="0"/>
              </a:rPr>
              <a:t>Church Members: Nurture, Retention, and Loss</a:t>
            </a:r>
            <a:br>
              <a:rPr lang="en-GB" sz="4800" i="1" dirty="0">
                <a:latin typeface="Montserrat" pitchFamily="2" charset="77"/>
                <a:ea typeface="Gotham-Book" charset="0"/>
                <a:cs typeface="Gotham-Book" charset="0"/>
              </a:rPr>
            </a:br>
            <a:br>
              <a:rPr lang="en-GB" sz="2400" i="1" dirty="0"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GB" sz="3600" i="1" dirty="0">
                <a:latin typeface="Montserrat" pitchFamily="2" charset="77"/>
                <a:ea typeface="Gotham-Book" charset="0"/>
                <a:cs typeface="Gotham-Book" charset="0"/>
              </a:rPr>
              <a:t>What the data tell us</a:t>
            </a:r>
            <a:endParaRPr lang="en-US" sz="3600" dirty="0">
              <a:latin typeface="Montserrat" pitchFamily="2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636" r="11250" b="17156"/>
          <a:stretch/>
        </p:blipFill>
        <p:spPr>
          <a:xfrm>
            <a:off x="4102894" y="5972361"/>
            <a:ext cx="1014411" cy="885639"/>
          </a:xfrm>
          <a:prstGeom prst="rect">
            <a:avLst/>
          </a:prstGeom>
        </p:spPr>
      </p:pic>
      <p:pic>
        <p:nvPicPr>
          <p:cNvPr id="6" name="N&amp;R_AnnualCouncil_2017_Title.png" descr="N&amp;R_AnnualCouncil_2017_Title.png"/>
          <p:cNvPicPr>
            <a:picLocks noChangeAspect="1"/>
          </p:cNvPicPr>
          <p:nvPr/>
        </p:nvPicPr>
        <p:blipFill rotWithShape="1">
          <a:blip r:embed="rId3"/>
          <a:srcRect l="38528" t="54154" r="12887" b="12580"/>
          <a:stretch/>
        </p:blipFill>
        <p:spPr>
          <a:xfrm>
            <a:off x="5117305" y="228600"/>
            <a:ext cx="3759077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295399" y="5410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  <a:t>David Trim, Ph.D.</a:t>
            </a:r>
          </a:p>
        </p:txBody>
      </p:sp>
    </p:spTree>
    <p:extLst>
      <p:ext uri="{BB962C8B-B14F-4D97-AF65-F5344CB8AC3E}">
        <p14:creationId xmlns:p14="http://schemas.microsoft.com/office/powerpoint/2010/main" val="80564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"/>
          <p:cNvSpPr/>
          <p:nvPr/>
        </p:nvSpPr>
        <p:spPr>
          <a:xfrm>
            <a:off x="9012" y="2172833"/>
            <a:ext cx="3888729" cy="661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90" y="0"/>
                </a:lnTo>
                <a:lnTo>
                  <a:pt x="0" y="10965"/>
                </a:lnTo>
                <a:lnTo>
                  <a:pt x="79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DC2AD">
              <a:alpha val="70344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5100">
                <a:solidFill>
                  <a:srgbClr val="FFFFFF"/>
                </a:solidFill>
              </a:defRPr>
            </a:pPr>
            <a:endParaRPr sz="1913" kern="0">
              <a:solidFill>
                <a:srgbClr val="FFFFFF"/>
              </a:solidFill>
              <a:latin typeface="Montserrat Regular"/>
              <a:sym typeface="Montserrat Regular"/>
            </a:endParaRPr>
          </a:p>
        </p:txBody>
      </p:sp>
      <p:sp>
        <p:nvSpPr>
          <p:cNvPr id="240" name="Shape"/>
          <p:cNvSpPr/>
          <p:nvPr/>
        </p:nvSpPr>
        <p:spPr>
          <a:xfrm>
            <a:off x="3934294" y="2172833"/>
            <a:ext cx="4967982" cy="661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810" y="0"/>
                </a:lnTo>
                <a:lnTo>
                  <a:pt x="21600" y="10965"/>
                </a:lnTo>
                <a:lnTo>
                  <a:pt x="2081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B4D9">
              <a:alpha val="74991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>
                <a:solidFill>
                  <a:srgbClr val="FFFFFF"/>
                </a:solidFill>
              </a:defRPr>
            </a:pPr>
            <a:endParaRPr sz="1875" kern="0">
              <a:solidFill>
                <a:srgbClr val="FFFFFF"/>
              </a:solidFill>
              <a:latin typeface="Montserrat Regular"/>
              <a:sym typeface="Montserrat Regular"/>
            </a:endParaRP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132" y="2880495"/>
            <a:ext cx="4339466" cy="1221582"/>
          </a:xfrm>
          <a:prstGeom prst="rect">
            <a:avLst/>
          </a:prstGeom>
          <a:ln w="12700">
            <a:miter lim="400000"/>
          </a:ln>
          <a:effectLst>
            <a:outerShdw blurRad="444500" rotWithShape="0">
              <a:srgbClr val="000000">
                <a:alpha val="93302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02" y="2905394"/>
            <a:ext cx="2787726" cy="1161534"/>
          </a:xfrm>
          <a:prstGeom prst="rect">
            <a:avLst/>
          </a:prstGeom>
          <a:ln w="12700">
            <a:miter lim="400000"/>
          </a:ln>
          <a:effectLst>
            <a:outerShdw blurRad="444500" rotWithShape="0">
              <a:srgbClr val="000000">
                <a:alpha val="93302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243" name="Image" descr="Image"/>
          <p:cNvPicPr>
            <a:picLocks/>
          </p:cNvPicPr>
          <p:nvPr/>
        </p:nvPicPr>
        <p:blipFill>
          <a:blip r:embed="rId4">
            <a:alphaModFix amt="50813"/>
          </a:blip>
          <a:stretch>
            <a:fillRect/>
          </a:stretch>
        </p:blipFill>
        <p:spPr>
          <a:xfrm>
            <a:off x="1002663" y="2080046"/>
            <a:ext cx="6789876" cy="9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Members who leave"/>
          <p:cNvSpPr txBox="1">
            <a:spLocks noGrp="1"/>
          </p:cNvSpPr>
          <p:nvPr>
            <p:ph type="title"/>
          </p:nvPr>
        </p:nvSpPr>
        <p:spPr>
          <a:xfrm>
            <a:off x="740665" y="700088"/>
            <a:ext cx="8039100" cy="12858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800"/>
            </a:lvl1pPr>
          </a:lstStyle>
          <a:p>
            <a:r>
              <a:rPr sz="4800" dirty="0"/>
              <a:t>Members who leave</a:t>
            </a:r>
          </a:p>
        </p:txBody>
      </p:sp>
      <p:sp>
        <p:nvSpPr>
          <p:cNvPr id="245" name="Circle"/>
          <p:cNvSpPr/>
          <p:nvPr/>
        </p:nvSpPr>
        <p:spPr>
          <a:xfrm>
            <a:off x="6579755" y="4419587"/>
            <a:ext cx="169245" cy="169246"/>
          </a:xfrm>
          <a:prstGeom prst="ellipse">
            <a:avLst/>
          </a:prstGeom>
          <a:solidFill>
            <a:srgbClr val="C9BCAC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>
                <a:solidFill>
                  <a:srgbClr val="FFFFFF"/>
                </a:solidFill>
              </a:defRPr>
            </a:pPr>
            <a:endParaRPr sz="1875" kern="0">
              <a:solidFill>
                <a:srgbClr val="FFFFFF"/>
              </a:solidFill>
              <a:latin typeface="Montserrat Regular"/>
              <a:sym typeface="Montserrat Regular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6574992" y="4638361"/>
            <a:ext cx="169245" cy="169245"/>
          </a:xfrm>
          <a:prstGeom prst="ellipse">
            <a:avLst/>
          </a:prstGeom>
          <a:solidFill>
            <a:srgbClr val="8CB4D9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>
                <a:solidFill>
                  <a:srgbClr val="FFFFFF"/>
                </a:solidFill>
              </a:defRPr>
            </a:pPr>
            <a:endParaRPr sz="1875" kern="0">
              <a:solidFill>
                <a:srgbClr val="FFFFFF"/>
              </a:solidFill>
              <a:latin typeface="Montserrat Regular"/>
              <a:sym typeface="Montserrat Regular"/>
            </a:endParaRPr>
          </a:p>
        </p:txBody>
      </p:sp>
      <p:sp>
        <p:nvSpPr>
          <p:cNvPr id="247" name="Members who left…"/>
          <p:cNvSpPr txBox="1"/>
          <p:nvPr/>
        </p:nvSpPr>
        <p:spPr>
          <a:xfrm>
            <a:off x="6782690" y="4369249"/>
            <a:ext cx="1806585" cy="490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309563" hangingPunct="0">
              <a:lnSpc>
                <a:spcPct val="120000"/>
              </a:lnSpc>
              <a:defRPr sz="3400">
                <a:solidFill>
                  <a:srgbClr val="FFFFFF"/>
                </a:solidFill>
              </a:defRPr>
            </a:pPr>
            <a:r>
              <a:rPr sz="1275" kern="0">
                <a:solidFill>
                  <a:srgbClr val="FFFFFF"/>
                </a:solidFill>
                <a:latin typeface="Montserrat Regular"/>
                <a:sym typeface="Montserrat Regular"/>
              </a:rPr>
              <a:t>Members who left</a:t>
            </a:r>
          </a:p>
          <a:p>
            <a:pPr defTabSz="309563" hangingPunct="0">
              <a:lnSpc>
                <a:spcPct val="120000"/>
              </a:lnSpc>
              <a:defRPr sz="3400">
                <a:solidFill>
                  <a:srgbClr val="FFFFFF"/>
                </a:solidFill>
              </a:defRPr>
            </a:pPr>
            <a:r>
              <a:rPr sz="1275" kern="0">
                <a:solidFill>
                  <a:srgbClr val="FFFFFF"/>
                </a:solidFill>
                <a:latin typeface="Montserrat Regular"/>
                <a:sym typeface="Montserrat Regular"/>
              </a:rPr>
              <a:t>Members who stayed</a:t>
            </a:r>
          </a:p>
        </p:txBody>
      </p:sp>
      <p:sp>
        <p:nvSpPr>
          <p:cNvPr id="248" name="-20M             -15M                    -10M                     -5M                        0                        5M                      10M                     15M                      20M                  25M"/>
          <p:cNvSpPr txBox="1"/>
          <p:nvPr/>
        </p:nvSpPr>
        <p:spPr>
          <a:xfrm>
            <a:off x="120827" y="1822702"/>
            <a:ext cx="8957207" cy="18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2500">
                <a:solidFill>
                  <a:srgbClr val="FC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defTabSz="309563" hangingPunct="0"/>
            <a:r>
              <a:rPr sz="938" kern="0">
                <a:latin typeface="Montserrat Bold"/>
              </a:rPr>
              <a:t>-20M             -15M                    -10M                     -5M                        0                        5M                      10M                     15M                      20M                  25M</a:t>
            </a:r>
          </a:p>
        </p:txBody>
      </p:sp>
      <p:sp>
        <p:nvSpPr>
          <p:cNvPr id="249" name="20,290,198"/>
          <p:cNvSpPr txBox="1"/>
          <p:nvPr/>
        </p:nvSpPr>
        <p:spPr>
          <a:xfrm>
            <a:off x="99200" y="2340321"/>
            <a:ext cx="1336904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ctr" defTabSz="309563" hangingPunct="0"/>
            <a:r>
              <a:rPr sz="1875" kern="0">
                <a:latin typeface="Montserrat Bold"/>
              </a:rPr>
              <a:t>20,290,198</a:t>
            </a:r>
          </a:p>
        </p:txBody>
      </p:sp>
      <p:sp>
        <p:nvSpPr>
          <p:cNvPr id="250" name="Of those, 20,290,198 have chosen to leave.…"/>
          <p:cNvSpPr txBox="1"/>
          <p:nvPr/>
        </p:nvSpPr>
        <p:spPr>
          <a:xfrm>
            <a:off x="281634" y="4893221"/>
            <a:ext cx="6789876" cy="91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309563" hangingPunct="0">
              <a:lnSpc>
                <a:spcPct val="80000"/>
              </a:lnSpc>
              <a:defRPr sz="3800" spc="-114">
                <a:solidFill>
                  <a:srgbClr val="FFFFFF"/>
                </a:solidFill>
              </a:defRPr>
            </a:pPr>
            <a:r>
              <a:rPr sz="1425" kern="0" spc="-43" dirty="0">
                <a:solidFill>
                  <a:srgbClr val="FFFFFF"/>
                </a:solidFill>
                <a:latin typeface="Montserrat Regular"/>
                <a:sym typeface="Montserrat Regular"/>
              </a:rPr>
              <a:t>Of those, </a:t>
            </a:r>
            <a:r>
              <a:rPr sz="1913" kern="0" spc="-57" dirty="0">
                <a:solidFill>
                  <a:srgbClr val="C9BCAC"/>
                </a:solidFill>
                <a:latin typeface="Montserrat Bold"/>
                <a:sym typeface="Montserrat Bold"/>
              </a:rPr>
              <a:t>20,290,198</a:t>
            </a:r>
            <a:r>
              <a:rPr sz="1425" kern="0" spc="-43" dirty="0">
                <a:solidFill>
                  <a:srgbClr val="FFFFFF"/>
                </a:solidFill>
                <a:latin typeface="Montserrat Regular"/>
                <a:sym typeface="Montserrat Regular"/>
              </a:rPr>
              <a:t> have chosen to leave.</a:t>
            </a:r>
          </a:p>
          <a:p>
            <a:pPr defTabSz="309563" hangingPunct="0">
              <a:lnSpc>
                <a:spcPct val="80000"/>
              </a:lnSpc>
              <a:spcBef>
                <a:spcPts val="600"/>
              </a:spcBef>
              <a:defRPr sz="5200" spc="-156">
                <a:solidFill>
                  <a:srgbClr val="FFFFFF"/>
                </a:solidFill>
              </a:defRPr>
            </a:pPr>
            <a:r>
              <a:rPr sz="1950" kern="0" spc="-59" dirty="0">
                <a:solidFill>
                  <a:srgbClr val="C9BCAC"/>
                </a:solidFill>
                <a:latin typeface="Montserrat Bold"/>
                <a:sym typeface="Montserrat Bold"/>
              </a:rPr>
              <a:t>Our net loss rate is 43.17%.</a:t>
            </a:r>
            <a:r>
              <a:rPr sz="1950" kern="0" spc="-59" dirty="0">
                <a:solidFill>
                  <a:srgbClr val="FFFFFF"/>
                </a:solidFill>
                <a:latin typeface="Montserrat Regular"/>
                <a:sym typeface="Montserrat Regular"/>
              </a:rPr>
              <a:t> </a:t>
            </a:r>
          </a:p>
          <a:p>
            <a:pPr defTabSz="309563" hangingPunct="0">
              <a:lnSpc>
                <a:spcPct val="80000"/>
              </a:lnSpc>
              <a:spcBef>
                <a:spcPts val="600"/>
              </a:spcBef>
              <a:defRPr sz="3800" spc="-114">
                <a:solidFill>
                  <a:srgbClr val="FFFFFF"/>
                </a:solidFill>
              </a:defRPr>
            </a:pPr>
            <a:r>
              <a:rPr sz="1425" kern="0" spc="-43" dirty="0">
                <a:solidFill>
                  <a:srgbClr val="FFFFFF"/>
                </a:solidFill>
                <a:latin typeface="Montserrat Regular"/>
                <a:sym typeface="Montserrat Regular"/>
              </a:rPr>
              <a:t>In effect, more than  </a:t>
            </a:r>
            <a:r>
              <a:rPr sz="2025" kern="0" spc="-61" dirty="0">
                <a:solidFill>
                  <a:srgbClr val="C9BCAC"/>
                </a:solidFill>
                <a:latin typeface="Montserrat Bold"/>
                <a:sym typeface="Montserrat Bold"/>
              </a:rPr>
              <a:t>4 of every 10</a:t>
            </a:r>
            <a:r>
              <a:rPr sz="1425" kern="0" spc="-43" dirty="0">
                <a:solidFill>
                  <a:srgbClr val="FFFFFF"/>
                </a:solidFill>
                <a:latin typeface="Montserrat Bold"/>
                <a:sym typeface="Montserrat Bold"/>
              </a:rPr>
              <a:t> </a:t>
            </a:r>
            <a:r>
              <a:rPr sz="1425" kern="0" spc="-43" dirty="0">
                <a:solidFill>
                  <a:srgbClr val="FFFFFF"/>
                </a:solidFill>
                <a:latin typeface="Montserrat Regular"/>
                <a:sym typeface="Montserrat Regular"/>
              </a:rPr>
              <a:t>church members are slipping away.</a:t>
            </a:r>
          </a:p>
        </p:txBody>
      </p:sp>
      <p:sp>
        <p:nvSpPr>
          <p:cNvPr id="251" name="26,715,169"/>
          <p:cNvSpPr txBox="1"/>
          <p:nvPr/>
        </p:nvSpPr>
        <p:spPr>
          <a:xfrm>
            <a:off x="7598089" y="2348244"/>
            <a:ext cx="1267976" cy="332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510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ctr" defTabSz="309563" hangingPunct="0">
              <a:defRPr sz="5000"/>
            </a:pPr>
            <a:r>
              <a:rPr sz="1913" kern="0">
                <a:latin typeface="Montserrat Bold"/>
              </a:rPr>
              <a:t>26,715,169</a:t>
            </a:r>
          </a:p>
        </p:txBody>
      </p:sp>
      <p:sp>
        <p:nvSpPr>
          <p:cNvPr id="252" name="Since 1965, 47,005,367 people have been  members of the Seventh-day Adventist Church."/>
          <p:cNvSpPr txBox="1"/>
          <p:nvPr/>
        </p:nvSpPr>
        <p:spPr>
          <a:xfrm>
            <a:off x="281634" y="4303753"/>
            <a:ext cx="5981737" cy="55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309563" hangingPunct="0">
              <a:spcBef>
                <a:spcPts val="600"/>
              </a:spcBef>
              <a:defRPr sz="3800" spc="-114">
                <a:solidFill>
                  <a:srgbClr val="FFFFFF"/>
                </a:solidFill>
              </a:defRPr>
            </a:pPr>
            <a:r>
              <a:rPr sz="1425" kern="0" spc="-43">
                <a:solidFill>
                  <a:srgbClr val="FFFFFF"/>
                </a:solidFill>
                <a:latin typeface="Montserrat Regular"/>
                <a:sym typeface="Montserrat Regular"/>
              </a:rPr>
              <a:t>Since 1965, </a:t>
            </a:r>
            <a:r>
              <a:rPr sz="1913" kern="0" spc="-57">
                <a:solidFill>
                  <a:srgbClr val="FFFFFF"/>
                </a:solidFill>
                <a:latin typeface="Montserrat Bold"/>
                <a:sym typeface="Montserrat Bold"/>
              </a:rPr>
              <a:t>47,005,367</a:t>
            </a:r>
            <a:r>
              <a:rPr sz="1425" kern="0" spc="-43">
                <a:solidFill>
                  <a:srgbClr val="FFFFFF"/>
                </a:solidFill>
                <a:latin typeface="Montserrat Regular"/>
                <a:sym typeface="Montserrat Regular"/>
              </a:rPr>
              <a:t> people have been </a:t>
            </a:r>
            <a:br>
              <a:rPr sz="1425" kern="0" spc="-43">
                <a:solidFill>
                  <a:srgbClr val="FFFFFF"/>
                </a:solidFill>
                <a:latin typeface="Montserrat Regular"/>
                <a:sym typeface="Montserrat Regular"/>
              </a:rPr>
            </a:br>
            <a:r>
              <a:rPr sz="1425" kern="0" spc="-43">
                <a:solidFill>
                  <a:srgbClr val="FFFFFF"/>
                </a:solidFill>
                <a:latin typeface="Montserrat Regular"/>
                <a:sym typeface="Montserrat Regular"/>
              </a:rPr>
              <a:t>members of the Seventh-day Adventist Church.</a:t>
            </a:r>
          </a:p>
        </p:txBody>
      </p:sp>
      <p:pic>
        <p:nvPicPr>
          <p:cNvPr id="253" name="Image" descr="Image"/>
          <p:cNvPicPr>
            <a:picLocks/>
          </p:cNvPicPr>
          <p:nvPr/>
        </p:nvPicPr>
        <p:blipFill>
          <a:blip r:embed="rId4">
            <a:alphaModFix amt="50813"/>
          </a:blip>
          <a:stretch>
            <a:fillRect/>
          </a:stretch>
        </p:blipFill>
        <p:spPr>
          <a:xfrm>
            <a:off x="8578213" y="2130846"/>
            <a:ext cx="6789876" cy="93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/>
          </p:cNvPicPr>
          <p:nvPr/>
        </p:nvPicPr>
        <p:blipFill>
          <a:blip r:embed="rId4">
            <a:alphaModFix amt="50813"/>
          </a:blip>
          <a:stretch>
            <a:fillRect/>
          </a:stretch>
        </p:blipFill>
        <p:spPr>
          <a:xfrm>
            <a:off x="-6572887" y="2130846"/>
            <a:ext cx="6789876" cy="9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6F39C3-A6DB-5D3D-2F42-98E326AFE0FC}"/>
              </a:ext>
            </a:extLst>
          </p:cNvPr>
          <p:cNvSpPr txBox="1"/>
          <p:nvPr/>
        </p:nvSpPr>
        <p:spPr>
          <a:xfrm>
            <a:off x="0" y="5870582"/>
            <a:ext cx="9144000" cy="7371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ts val="1600"/>
              </a:spcBef>
              <a:defRPr sz="5200" spc="-156">
                <a:solidFill>
                  <a:srgbClr val="FFFFFF"/>
                </a:solidFill>
              </a:defRPr>
            </a:pPr>
            <a:r>
              <a:rPr lang="en-GB" dirty="0">
                <a:solidFill>
                  <a:srgbClr val="C9BCAC"/>
                </a:solidFill>
                <a:latin typeface="+mn-lt"/>
                <a:ea typeface="+mn-ea"/>
                <a:cs typeface="+mn-cs"/>
                <a:sym typeface="Montserrat Bold"/>
              </a:rPr>
              <a:t>Our net loss rate is 43.17%.</a:t>
            </a:r>
            <a:r>
              <a:rPr lang="en-GB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37000" y="279000"/>
          <a:ext cx="8670000" cy="63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727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View of Adventist Church at Departure</a:t>
            </a:r>
            <a:b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</a:br>
            <a:endParaRPr lang="en-US" sz="3200" dirty="0">
              <a:latin typeface="Montserrat" pitchFamily="2" charset="77"/>
              <a:ea typeface="Gotham-Book" charset="0"/>
              <a:cs typeface="Gotham-Book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371600" y="1143000"/>
          <a:ext cx="68199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93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" y="1295400"/>
          <a:ext cx="9154274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521200" progId="MSGraph.Chart.8">
                  <p:embed followColorScheme="full"/>
                </p:oleObj>
              </mc:Choice>
              <mc:Fallback>
                <p:oleObj name="Chart" r:id="rId2" imgW="8229600" imgH="4521200" progId="MSGraph.Chart.8">
                  <p:embed followColorScheme="full"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295400"/>
                        <a:ext cx="9154274" cy="48006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Life Events in the Year Leading Up to Decision to Stop Attending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Most Important Reasons Why</a:t>
            </a:r>
            <a:b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Decided to Stop Attending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4973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28%  No big issue; I just drifted away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25%  Lack of compassion for the hurting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19%  Moral failure on my part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18%  I did not fit in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14%  Too much focus on minor issues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13%  Conflict in the congregation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12%  Moral failures of members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11%  Moral failures of leaders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11%  Pressure from family or friends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10%  Race, ethnic or tribal issues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54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Most Important Reasons Why</a:t>
            </a:r>
            <a:b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Decided to Stop Attending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4973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8%  Few members of my age group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7%  Legalistic attitudes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6%  Pastor was dictatorial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6%  Church did not do much to help the poor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5%  I did not believe some doctrines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5%  Unrealistic demands on members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4%  Low standards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3%  The worship was not very spiritual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3%  Too much asking for money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2%  Church voted to drop me from membership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1%  Apostate ideas were promoted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1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Most Important Reasons Why</a:t>
            </a:r>
            <a:b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Decided to Stop Attending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4973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28%  No big issue; I just drifted away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25%  Lack of compassion for the hurting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19%  Moral failure on my part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18%  I did not fit in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14%  Too much focus on minor issues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13%  Conflict in the congregation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12%  Moral failures of members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11%  Moral failures of leaders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11%  Pressure from family or friends</a:t>
            </a:r>
          </a:p>
          <a:p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10%  Race, ethnic or tribal issues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73CE35-09C0-B744-BBFE-E49D579618A2}"/>
              </a:ext>
            </a:extLst>
          </p:cNvPr>
          <p:cNvSpPr/>
          <p:nvPr/>
        </p:nvSpPr>
        <p:spPr>
          <a:xfrm>
            <a:off x="0" y="1600200"/>
            <a:ext cx="7391400" cy="2667000"/>
          </a:xfrm>
          <a:prstGeom prst="ellipse">
            <a:avLst/>
          </a:prstGeom>
          <a:solidFill>
            <a:schemeClr val="accent1">
              <a:lumMod val="75000"/>
              <a:alpha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8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Montserrat" pitchFamily="2" charset="77"/>
                <a:ea typeface="Gotham-Book" charset="0"/>
                <a:cs typeface="Gotham-Book" charset="0"/>
              </a:rPr>
              <a:t>Primary Triggers for Departure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417638"/>
          <a:ext cx="8229600" cy="45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66941"/>
              </p:ext>
            </p:extLst>
          </p:nvPr>
        </p:nvGraphicFramePr>
        <p:xfrm>
          <a:off x="237000" y="279000"/>
          <a:ext cx="8670000" cy="63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488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3340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Montserrat" pitchFamily="2" charset="77"/>
                <a:ea typeface="Gotham-Book" charset="0"/>
                <a:cs typeface="Gotham-Book" charset="0"/>
              </a:rPr>
              <a:t>It’s not about doctrines</a:t>
            </a: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>
              <a:spcBef>
                <a:spcPts val="0"/>
              </a:spcBef>
            </a:pPr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r>
              <a:rPr lang="en-US" sz="4800" i="1" dirty="0">
                <a:solidFill>
                  <a:schemeClr val="accent4"/>
                </a:solidFill>
                <a:latin typeface="Montserrat" pitchFamily="2" charset="77"/>
                <a:ea typeface="Gotham-Book" charset="0"/>
                <a:cs typeface="Gotham-Book" charset="0"/>
              </a:rPr>
              <a:t>It’s about relationships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  <p:pic>
        <p:nvPicPr>
          <p:cNvPr id="5" name="Picture 2" descr="ttp://0c27d848a8e38cd7431e-9022dd8e0be2d885290040dc412b102c.r0.cf1.rackcdn.com/2016/09/iStock_45271310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94" y="2286000"/>
            <a:ext cx="335301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229600" cy="132415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ontserrat" pitchFamily="2" charset="77"/>
              </a:rPr>
              <a:t>What do we know?</a:t>
            </a:r>
            <a:br>
              <a:rPr lang="en-US" sz="4000" dirty="0">
                <a:latin typeface="Montserrat" pitchFamily="2" charset="77"/>
              </a:rPr>
            </a:br>
            <a:endParaRPr lang="en-US" sz="4000" dirty="0">
              <a:latin typeface="Montserrat" pitchFamily="2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636" r="11250" b="17156"/>
          <a:stretch/>
        </p:blipFill>
        <p:spPr>
          <a:xfrm>
            <a:off x="8129588" y="5972359"/>
            <a:ext cx="1014411" cy="885639"/>
          </a:xfrm>
          <a:prstGeom prst="rect">
            <a:avLst/>
          </a:prstGeom>
        </p:spPr>
      </p:pic>
      <p:pic>
        <p:nvPicPr>
          <p:cNvPr id="5" name="N&amp;R_AnnualCouncil_2017_Title.png" descr="N&amp;R_AnnualCouncil_2017_Title.png"/>
          <p:cNvPicPr>
            <a:picLocks noChangeAspect="1"/>
          </p:cNvPicPr>
          <p:nvPr/>
        </p:nvPicPr>
        <p:blipFill rotWithShape="1">
          <a:blip r:embed="rId3"/>
          <a:srcRect l="38528" t="54154" r="12887" b="12580"/>
          <a:stretch/>
        </p:blipFill>
        <p:spPr>
          <a:xfrm>
            <a:off x="1802154" y="2362200"/>
            <a:ext cx="5539692" cy="213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049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3340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Montserrat" pitchFamily="2" charset="77"/>
                <a:ea typeface="Gotham-Book" charset="0"/>
                <a:cs typeface="Gotham-Book" charset="0"/>
              </a:rPr>
              <a:t>It’s not about doctrines</a:t>
            </a: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>
              <a:spcBef>
                <a:spcPts val="0"/>
              </a:spcBef>
            </a:pPr>
            <a:endParaRPr lang="en-US" sz="4800" i="1" dirty="0">
              <a:solidFill>
                <a:schemeClr val="accent4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algn="ctr"/>
            <a:r>
              <a:rPr lang="en-US" sz="4400" i="1" dirty="0">
                <a:solidFill>
                  <a:schemeClr val="accent4"/>
                </a:solidFill>
                <a:latin typeface="Montserrat" pitchFamily="2" charset="77"/>
                <a:ea typeface="Gotham-Book" charset="0"/>
                <a:cs typeface="Gotham-Book" charset="0"/>
              </a:rPr>
              <a:t>And about caring for people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  <p:pic>
        <p:nvPicPr>
          <p:cNvPr id="5" name="Picture 2" descr="ttp://0c27d848a8e38cd7431e-9022dd8e0be2d885290040dc412b102c.r0.cf1.rackcdn.com/2016/09/iStock_45271310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94" y="2286000"/>
            <a:ext cx="335301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Montserrat" pitchFamily="2" charset="77"/>
                <a:ea typeface="Gotham-Book" charset="0"/>
                <a:cs typeface="Gotham-Book" charset="0"/>
              </a:rPr>
              <a:t>What Happened When They Stopped Attending Church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5011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40%  No one contacted me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19%  A church member came to visit me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17%  A local elder came to visit me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15%  A local church member contacted me by phone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10%  An Adventist relative made contact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  9%  The pastor came to visit me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  6%  The pastor contacted me by phone or Email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  3%  An Adventist, not a local member contacted me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  2%  I received a letter in the mail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Montserrat" pitchFamily="2" charset="77"/>
                <a:ea typeface="Gotham-Book" charset="0"/>
                <a:cs typeface="Gotham-Book" charset="0"/>
              </a:rPr>
              <a:t>0.3%  Printed material was mailed to me</a:t>
            </a:r>
          </a:p>
        </p:txBody>
      </p:sp>
      <p:sp>
        <p:nvSpPr>
          <p:cNvPr id="3" name="Oval 2"/>
          <p:cNvSpPr/>
          <p:nvPr/>
        </p:nvSpPr>
        <p:spPr>
          <a:xfrm>
            <a:off x="457200" y="1676400"/>
            <a:ext cx="4876800" cy="457200"/>
          </a:xfrm>
          <a:prstGeom prst="ellipse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3953668"/>
            <a:ext cx="5638800" cy="542132"/>
          </a:xfrm>
          <a:prstGeom prst="ellipse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4" y="5972174"/>
            <a:ext cx="885826" cy="8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229600" cy="132415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Montserrat" pitchFamily="2" charset="77"/>
              </a:rPr>
              <a:t>What do our statistics</a:t>
            </a:r>
            <a:br>
              <a:rPr lang="en-US" sz="4000" b="1" dirty="0">
                <a:latin typeface="Montserrat" pitchFamily="2" charset="77"/>
              </a:rPr>
            </a:br>
            <a:r>
              <a:rPr lang="en-US" sz="4000" b="1" dirty="0">
                <a:latin typeface="Montserrat" pitchFamily="2" charset="77"/>
              </a:rPr>
              <a:t>tell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636" r="11250" b="17156"/>
          <a:stretch/>
        </p:blipFill>
        <p:spPr>
          <a:xfrm>
            <a:off x="8129588" y="5972359"/>
            <a:ext cx="1014411" cy="885639"/>
          </a:xfrm>
          <a:prstGeom prst="rect">
            <a:avLst/>
          </a:prstGeom>
        </p:spPr>
      </p:pic>
      <p:pic>
        <p:nvPicPr>
          <p:cNvPr id="5" name="N&amp;R_AnnualCouncil_2017_Title.png" descr="N&amp;R_AnnualCouncil_2017_Title.png"/>
          <p:cNvPicPr>
            <a:picLocks noChangeAspect="1"/>
          </p:cNvPicPr>
          <p:nvPr/>
        </p:nvPicPr>
        <p:blipFill rotWithShape="1">
          <a:blip r:embed="rId3"/>
          <a:srcRect l="38528" t="54154" r="12887" b="12580"/>
          <a:stretch/>
        </p:blipFill>
        <p:spPr>
          <a:xfrm>
            <a:off x="1802154" y="2362200"/>
            <a:ext cx="5539692" cy="213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031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229600" cy="132415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Montserrat" pitchFamily="2" charset="77"/>
              </a:rPr>
              <a:t>What do our statistics</a:t>
            </a:r>
            <a:br>
              <a:rPr lang="en-US" sz="4000" b="1" dirty="0">
                <a:latin typeface="Montserrat" pitchFamily="2" charset="77"/>
              </a:rPr>
            </a:br>
            <a:r>
              <a:rPr lang="en-US" sz="4000" b="1" dirty="0">
                <a:latin typeface="Montserrat" pitchFamily="2" charset="77"/>
              </a:rPr>
              <a:t>tell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636" r="11250" b="17156"/>
          <a:stretch/>
        </p:blipFill>
        <p:spPr>
          <a:xfrm>
            <a:off x="8129588" y="5972359"/>
            <a:ext cx="1014411" cy="885639"/>
          </a:xfrm>
          <a:prstGeom prst="rect">
            <a:avLst/>
          </a:prstGeom>
        </p:spPr>
      </p:pic>
      <p:pic>
        <p:nvPicPr>
          <p:cNvPr id="5" name="N&amp;R_AnnualCouncil_2017_Title.png" descr="N&amp;R_AnnualCouncil_2017_Title.png"/>
          <p:cNvPicPr>
            <a:picLocks noChangeAspect="1"/>
          </p:cNvPicPr>
          <p:nvPr/>
        </p:nvPicPr>
        <p:blipFill rotWithShape="1">
          <a:blip r:embed="rId3"/>
          <a:srcRect l="38528" t="54154" r="12887" b="12580"/>
          <a:stretch/>
        </p:blipFill>
        <p:spPr>
          <a:xfrm>
            <a:off x="1802154" y="2362200"/>
            <a:ext cx="5539692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457200" y="147656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93A299">
                    <a:lumMod val="75000"/>
                  </a:srgbClr>
                </a:solidFill>
                <a:latin typeface="Montserrat" pitchFamily="2" charset="77"/>
              </a:rPr>
              <a:t>Starting in 1965 the church categorized “accessions” &amp; “losses” = 60 years of data!</a:t>
            </a:r>
            <a:endParaRPr lang="en-US" sz="2800" dirty="0">
              <a:solidFill>
                <a:prstClr val="black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878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309443-9E30-4F4C-7B92-5AC22020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0" dirty="0">
                <a:latin typeface="Montserrat" pitchFamily="2" charset="77"/>
                <a:ea typeface="Gotham" charset="0"/>
                <a:cs typeface="Gotham" charset="0"/>
              </a:rPr>
              <a:t>World: Total Losses, 1965–2024</a:t>
            </a:r>
            <a:endParaRPr lang="en-US" sz="3600" dirty="0">
              <a:latin typeface="Montserrat" pitchFamily="2" charset="77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A0EA162-6D4D-49CA-AB94-A546609B726F}"/>
              </a:ext>
            </a:extLst>
          </p:cNvPr>
          <p:cNvSpPr txBox="1"/>
          <p:nvPr/>
        </p:nvSpPr>
        <p:spPr>
          <a:xfrm>
            <a:off x="2590800" y="2209800"/>
            <a:ext cx="2602109" cy="514555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Note</a:t>
            </a:r>
            <a:r>
              <a:rPr lang="en-US" sz="12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:</a:t>
            </a:r>
            <a:r>
              <a:rPr lang="en-US" sz="1200" baseline="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Missing members added as a third category in 1998.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4F30A9-D0C9-BB63-DD6A-CB78D9FA3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108159"/>
              </p:ext>
            </p:extLst>
          </p:nvPr>
        </p:nvGraphicFramePr>
        <p:xfrm>
          <a:off x="457200" y="1390445"/>
          <a:ext cx="8229600" cy="4553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282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CEC2-F53A-E5A9-105B-66A8A0FF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Montserrat" pitchFamily="2" charset="77"/>
              </a:rPr>
              <a:t>World</a:t>
            </a:r>
            <a:r>
              <a:rPr lang="en-GB" sz="3600" baseline="0" dirty="0">
                <a:latin typeface="Montserrat" pitchFamily="2" charset="77"/>
              </a:rPr>
              <a:t> Gains and Losses 1965–2024</a:t>
            </a:r>
            <a:endParaRPr lang="en-US" sz="3600" dirty="0">
              <a:latin typeface="Montserrat" pitchFamily="2" charset="77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C8D0EED-E065-9E0B-2B5F-E542C87A8D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185889"/>
              </p:ext>
            </p:extLst>
          </p:nvPr>
        </p:nvGraphicFramePr>
        <p:xfrm>
          <a:off x="304800" y="1417638"/>
          <a:ext cx="83820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406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" b="3632"/>
          <a:stretch/>
        </p:blipFill>
        <p:spPr>
          <a:xfrm>
            <a:off x="2057400" y="0"/>
            <a:ext cx="5040000" cy="6840794"/>
          </a:xfrm>
        </p:spPr>
      </p:pic>
    </p:spTree>
    <p:extLst>
      <p:ext uri="{BB962C8B-B14F-4D97-AF65-F5344CB8AC3E}">
        <p14:creationId xmlns:p14="http://schemas.microsoft.com/office/powerpoint/2010/main" val="38367824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7692-20C0-54E8-CEC5-35C702E2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Montserrat" pitchFamily="2" charset="77"/>
              </a:rPr>
              <a:t>Cumulative World Losses 1965–2024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9D8135-5FC3-960D-B818-B5F5E44D8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53655"/>
              </p:ext>
            </p:extLst>
          </p:nvPr>
        </p:nvGraphicFramePr>
        <p:xfrm>
          <a:off x="457200" y="14176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542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0654-DC1F-3EFB-401A-5D44DA5A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89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 pitchFamily="2" charset="77"/>
              </a:rPr>
              <a:t>Are there more losses to come?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371D-7281-444E-2AC8-928DC2C2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BB271-4E42-2CD2-52CE-56F3A695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2" y="1173601"/>
            <a:ext cx="8452555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3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Breez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C42F225-FF87-D74F-9EE6-5427AC947401}" vid="{A4C8B8CF-DDDD-D04D-8C5D-D0D140FB40B5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pass Templates" id="{CD9CFCB0-4497-5B4B-9B38-A3587E1DA71F}" vid="{6302FF15-C2C4-D04B-8C8F-ECD4651EFCB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19051</TotalTime>
  <Words>680</Words>
  <Application>Microsoft Macintosh PowerPoint</Application>
  <PresentationFormat>On-screen Show (4:3)</PresentationFormat>
  <Paragraphs>94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Gotham-Book</vt:lpstr>
      <vt:lpstr>Gotham-Medium</vt:lpstr>
      <vt:lpstr>Goudy Old Style</vt:lpstr>
      <vt:lpstr>Montserrat</vt:lpstr>
      <vt:lpstr>Montserrat Bold</vt:lpstr>
      <vt:lpstr>Montserrat Light</vt:lpstr>
      <vt:lpstr>Montserrat Regular</vt:lpstr>
      <vt:lpstr>Palatino Linotype</vt:lpstr>
      <vt:lpstr>Wingdings</vt:lpstr>
      <vt:lpstr>Wingdings 2</vt:lpstr>
      <vt:lpstr>Breeze</vt:lpstr>
      <vt:lpstr>5_Office Theme</vt:lpstr>
      <vt:lpstr>4_Office Theme</vt:lpstr>
      <vt:lpstr>Harmony</vt:lpstr>
      <vt:lpstr>Office Theme</vt:lpstr>
      <vt:lpstr>6_Office Theme</vt:lpstr>
      <vt:lpstr>Chart</vt:lpstr>
      <vt:lpstr>Church Members: Nurture, Retention, and Loss  What the data tell us</vt:lpstr>
      <vt:lpstr>What do we know? </vt:lpstr>
      <vt:lpstr>What do our statistics tell us?</vt:lpstr>
      <vt:lpstr>What do our statistics tell us?</vt:lpstr>
      <vt:lpstr>World: Total Losses, 1965–2024</vt:lpstr>
      <vt:lpstr>World Gains and Losses 1965–2024</vt:lpstr>
      <vt:lpstr>PowerPoint Presentation</vt:lpstr>
      <vt:lpstr>Cumulative World Losses 1965–2024</vt:lpstr>
      <vt:lpstr>Are there more losses to come?</vt:lpstr>
      <vt:lpstr>Members who leave</vt:lpstr>
      <vt:lpstr>PowerPoint Presentation</vt:lpstr>
      <vt:lpstr>View of Adventist Church at Departure </vt:lpstr>
      <vt:lpstr>Life Events in the Year Leading Up to Decision to Stop Attending</vt:lpstr>
      <vt:lpstr>Most Important Reasons Why Decided to Stop Attending</vt:lpstr>
      <vt:lpstr>Most Important Reasons Why Decided to Stop Attending</vt:lpstr>
      <vt:lpstr>Most Important Reasons Why Decided to Stop Attending</vt:lpstr>
      <vt:lpstr>Primary Triggers for Departure</vt:lpstr>
      <vt:lpstr>PowerPoint Presentation</vt:lpstr>
      <vt:lpstr>PowerPoint Presentation</vt:lpstr>
      <vt:lpstr>PowerPoint Presentation</vt:lpstr>
      <vt:lpstr>What Happened When They Stopped Attending Church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Marcoe, Joshua</dc:creator>
  <cp:lastModifiedBy>Trim, David</cp:lastModifiedBy>
  <cp:revision>315</cp:revision>
  <dcterms:created xsi:type="dcterms:W3CDTF">2013-11-15T16:34:59Z</dcterms:created>
  <dcterms:modified xsi:type="dcterms:W3CDTF">2026-01-16T12:12:57Z</dcterms:modified>
</cp:coreProperties>
</file>